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960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1"/>
  </p:notesMasterIdLst>
  <p:handoutMasterIdLst>
    <p:handoutMasterId r:id="rId42"/>
  </p:handout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390" r:id="rId35"/>
    <p:sldId id="393" r:id="rId36"/>
    <p:sldId id="269" r:id="rId37"/>
    <p:sldId id="270" r:id="rId38"/>
    <p:sldId id="271" r:id="rId39"/>
    <p:sldId id="272" r:id="rId40"/>
  </p:sldIdLst>
  <p:sldSz cx="12192000" cy="6858000"/>
  <p:notesSz cx="6858000" cy="91440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Figtree" panose="020B0604020202020204" charset="0"/>
      <p:regular r:id="rId47"/>
      <p:bold r:id="rId48"/>
      <p:italic r:id="rId49"/>
      <p:boldItalic r:id="rId50"/>
    </p:embeddedFont>
    <p:embeddedFont>
      <p:font typeface="Figtree Light" panose="020B0604020202020204" charset="0"/>
      <p:regular r:id="rId51"/>
      <p:italic r:id="rId52"/>
    </p:embeddedFont>
    <p:embeddedFont>
      <p:font typeface="Montserrat" pitchFamily="2" charset="0"/>
      <p:regular r:id="rId53"/>
      <p:bold r:id="rId54"/>
      <p:italic r:id="rId55"/>
      <p:boldItalic r:id="rId56"/>
    </p:embeddedFont>
    <p:embeddedFont>
      <p:font typeface="Montserrat Black" pitchFamily="2" charset="0"/>
      <p:bold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90"/>
            <p14:sldId id="393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57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0DF8CE-0B39-C45A-424C-2E09E3B3C77F}" v="4" dt="2025-04-01T14:32:55.971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5"/>
    <p:restoredTop sz="70579" autoAdjust="0"/>
  </p:normalViewPr>
  <p:slideViewPr>
    <p:cSldViewPr snapToGrid="0">
      <p:cViewPr>
        <p:scale>
          <a:sx n="50" d="100"/>
          <a:sy n="50" d="100"/>
        </p:scale>
        <p:origin x="29" y="-24"/>
      </p:cViewPr>
      <p:guideLst/>
    </p:cSldViewPr>
  </p:slideViewPr>
  <p:outlineViewPr>
    <p:cViewPr>
      <p:scale>
        <a:sx n="33" d="100"/>
        <a:sy n="33" d="100"/>
      </p:scale>
      <p:origin x="0" y="-1591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638" y="-10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microsoft.com/office/2018/10/relationships/authors" Target="author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Master" Target="slideMasters/slideMaster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6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5" Type="http://schemas.openxmlformats.org/officeDocument/2006/relationships/slide" Target="slides/slide6.xml"/><Relationship Id="rId10" Type="http://schemas.openxmlformats.org/officeDocument/2006/relationships/slide" Target="slides/slide11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001010-5018-3D3C-F75A-C9382986DF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48306-4297-B984-0E2B-9A5B1F9DCC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174C7-A8E2-4557-92FA-12B8230C467B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5E848-799D-2AE2-D2C8-4DB237CA9E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96393-2A32-320B-C479-57F633CAA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592BF-4E91-4829-84C6-17D0EDD72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608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F0FE1-010D-7720-BCE1-C431A7F61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83F79-8857-44A7-666F-432DAB2A8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79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In Python 3*, we have an alternative to using </a:t>
            </a:r>
            <a:r>
              <a:rPr lang="en-GB" b="1" dirty="0"/>
              <a:t>yield</a:t>
            </a:r>
            <a:r>
              <a:rPr lang="en-GB" dirty="0"/>
              <a:t> - the </a:t>
            </a:r>
            <a:r>
              <a:rPr lang="en-GB" b="1" dirty="0"/>
              <a:t>generator expression</a:t>
            </a:r>
            <a:r>
              <a:rPr lang="en-GB" dirty="0"/>
              <a:t>, which uses a syntax similar to a list comprehension. The key difference is the use of </a:t>
            </a:r>
            <a:r>
              <a:rPr lang="en-GB" b="1" dirty="0"/>
              <a:t>parentheses ( )</a:t>
            </a:r>
            <a:r>
              <a:rPr lang="en-GB" dirty="0"/>
              <a:t> instead of </a:t>
            </a:r>
            <a:r>
              <a:rPr lang="en-GB" b="1" dirty="0"/>
              <a:t>square brackets [ ]</a:t>
            </a:r>
            <a:r>
              <a:rPr lang="en-GB" dirty="0"/>
              <a:t>.</a:t>
            </a:r>
          </a:p>
          <a:p>
            <a:br>
              <a:rPr lang="en-GB" dirty="0"/>
            </a:br>
            <a:r>
              <a:rPr lang="en-GB" dirty="0"/>
              <a:t>The slide revisits an earlier </a:t>
            </a:r>
            <a:r>
              <a:rPr lang="en-GB" b="1" dirty="0"/>
              <a:t>yield</a:t>
            </a:r>
            <a:r>
              <a:rPr lang="en-GB" dirty="0"/>
              <a:t> example, showing its equivalent written as a generator expression. Both code fragments are functionally identical, as each returns a generator object. However, a limitation of generator expressions is that the caller cannot send values back into the generator, which is possible with </a:t>
            </a:r>
            <a:r>
              <a:rPr lang="en-GB" b="1" dirty="0"/>
              <a:t>yield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* Introduced in Python 2.6</a:t>
            </a:r>
          </a:p>
        </p:txBody>
      </p:sp>
    </p:spTree>
    <p:extLst>
      <p:ext uri="{BB962C8B-B14F-4D97-AF65-F5344CB8AC3E}">
        <p14:creationId xmlns:p14="http://schemas.microsoft.com/office/powerpoint/2010/main" val="416949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Since Python works with </a:t>
            </a:r>
            <a:r>
              <a:rPr lang="en-GB" b="1" dirty="0"/>
              <a:t>references to objects</a:t>
            </a:r>
            <a:r>
              <a:rPr lang="en-GB" dirty="0"/>
              <a:t>, copying one container (or collection) to another can sometimes lead to </a:t>
            </a:r>
            <a:r>
              <a:rPr lang="en-GB" b="1" dirty="0"/>
              <a:t>unexpected behaviour</a:t>
            </a:r>
            <a:r>
              <a:rPr lang="en-GB" dirty="0"/>
              <a:t>. An assignment copies only the </a:t>
            </a:r>
            <a:r>
              <a:rPr lang="en-GB" b="1" dirty="0"/>
              <a:t>references</a:t>
            </a:r>
            <a:r>
              <a:rPr lang="en-GB" dirty="0"/>
              <a:t>, not the underlying data. This is harmless for </a:t>
            </a:r>
            <a:r>
              <a:rPr lang="en-GB" b="1" dirty="0"/>
              <a:t>immutable objects</a:t>
            </a:r>
            <a:r>
              <a:rPr lang="en-GB" dirty="0"/>
              <a:t> such as strings, integers, or tuples. Still, mutable</a:t>
            </a:r>
            <a:r>
              <a:rPr lang="en-GB" b="1" dirty="0"/>
              <a:t> objects</a:t>
            </a:r>
            <a:r>
              <a:rPr lang="en-GB" dirty="0"/>
              <a:t> (by definition) can be changed, and those changes may affect multiple references, as the slide illustrates.</a:t>
            </a:r>
          </a:p>
          <a:p>
            <a:endParaRPr lang="en-GB" dirty="0"/>
          </a:p>
          <a:p>
            <a:r>
              <a:rPr lang="en-GB" dirty="0"/>
              <a:t>When one collection is assigned to another, only a </a:t>
            </a:r>
            <a:r>
              <a:rPr lang="en-GB" b="1" dirty="0"/>
              <a:t>shallow copy</a:t>
            </a:r>
            <a:r>
              <a:rPr lang="en-GB" dirty="0"/>
              <a:t> is created (the example uses lists, but this applies to all collection types).</a:t>
            </a:r>
            <a:br>
              <a:rPr lang="en-GB" dirty="0"/>
            </a:br>
            <a:r>
              <a:rPr lang="en-GB" dirty="0"/>
              <a:t>Don’t worry - there’s a simple solution…</a:t>
            </a:r>
          </a:p>
        </p:txBody>
      </p:sp>
    </p:spTree>
    <p:extLst>
      <p:ext uri="{BB962C8B-B14F-4D97-AF65-F5344CB8AC3E}">
        <p14:creationId xmlns:p14="http://schemas.microsoft.com/office/powerpoint/2010/main" val="355533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For a simple sequence, as shown in the previous example, the solution is straightforward - use a </a:t>
            </a:r>
            <a:r>
              <a:rPr lang="en-GB" b="1" dirty="0"/>
              <a:t>slice</a:t>
            </a:r>
            <a:r>
              <a:rPr lang="en-GB" dirty="0"/>
              <a:t>. The slightly unusual syntax of an </a:t>
            </a:r>
            <a:r>
              <a:rPr lang="en-GB" b="1" dirty="0"/>
              <a:t>empty slice</a:t>
            </a:r>
            <a:r>
              <a:rPr lang="en-GB" dirty="0"/>
              <a:t>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[:]</a:t>
            </a:r>
            <a:r>
              <a:rPr lang="en-GB" dirty="0"/>
              <a:t>) means “take all the elements.” A slice always creates an </a:t>
            </a:r>
            <a:r>
              <a:rPr lang="en-GB" b="1" dirty="0"/>
              <a:t>independent copy</a:t>
            </a:r>
            <a:r>
              <a:rPr lang="en-GB" dirty="0"/>
              <a:t> of the original sequence.</a:t>
            </a:r>
          </a:p>
          <a:p>
            <a:endParaRPr lang="en-GB" dirty="0"/>
          </a:p>
          <a:p>
            <a:r>
              <a:rPr lang="en-GB" dirty="0"/>
              <a:t>However, this approach breaks down with </a:t>
            </a:r>
            <a:r>
              <a:rPr lang="en-GB" b="1" dirty="0"/>
              <a:t>more complex data structures</a:t>
            </a:r>
            <a:r>
              <a:rPr lang="en-GB" dirty="0"/>
              <a:t> — and it doesn’t take much complexity for slicing to fail. In the second example, assigning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fruit[:]</a:t>
            </a:r>
            <a:r>
              <a:rPr lang="en-GB" dirty="0"/>
              <a:t> to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lunch</a:t>
            </a:r>
            <a:r>
              <a:rPr lang="en-GB" dirty="0"/>
              <a:t> creates an independent copy of the outer list, but only the </a:t>
            </a:r>
            <a:r>
              <a:rPr lang="en-GB" b="1" dirty="0"/>
              <a:t>reference</a:t>
            </a:r>
            <a:r>
              <a:rPr lang="en-GB" dirty="0"/>
              <a:t> to the </a:t>
            </a:r>
            <a:r>
              <a:rPr lang="en-GB" b="1" dirty="0"/>
              <a:t>nested list</a:t>
            </a:r>
            <a:r>
              <a:rPr lang="en-GB" dirty="0"/>
              <a:t> is copied, not the nested list itself.</a:t>
            </a:r>
          </a:p>
          <a:p>
            <a:endParaRPr lang="en-GB" dirty="0"/>
          </a:p>
          <a:p>
            <a:r>
              <a:rPr lang="en-GB" dirty="0"/>
              <a:t>When an item within the </a:t>
            </a:r>
            <a:r>
              <a:rPr lang="en-GB" b="1" dirty="0"/>
              <a:t>nested list</a:t>
            </a:r>
            <a:r>
              <a:rPr lang="en-GB" dirty="0"/>
              <a:t> is changed, both fruit and lunch reflect that change.</a:t>
            </a:r>
          </a:p>
          <a:p>
            <a:br>
              <a:rPr lang="en-GB" dirty="0"/>
            </a:br>
            <a:r>
              <a:rPr lang="en-GB" dirty="0"/>
              <a:t>This happens because slicing only performs a </a:t>
            </a:r>
            <a:r>
              <a:rPr lang="en-GB" b="1" dirty="0"/>
              <a:t>shallow copy,</a:t>
            </a:r>
            <a:r>
              <a:rPr lang="en-GB" dirty="0"/>
              <a:t> the outer list is duplicated, but both copies still </a:t>
            </a:r>
            <a:r>
              <a:rPr lang="en-GB" b="1" dirty="0"/>
              <a:t>share the same reference</a:t>
            </a:r>
            <a:r>
              <a:rPr lang="en-GB" dirty="0"/>
              <a:t> to the inner list.</a:t>
            </a:r>
            <a:br>
              <a:rPr lang="en-GB" dirty="0"/>
            </a:br>
            <a:r>
              <a:rPr lang="en-GB" dirty="0"/>
              <a:t>In this example, modifying lunch[2][1] to 'Eggs' also alters the nested list inside fruit, demonstrating how a shallow copy can lead to </a:t>
            </a:r>
            <a:r>
              <a:rPr lang="en-GB" b="1" dirty="0"/>
              <a:t>unintended side effects</a:t>
            </a:r>
            <a:r>
              <a:rPr lang="en-GB" dirty="0"/>
              <a:t> when mutable objects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1041076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To solve the problem of nested collections we need to do a deep copy, and a standard module, called </a:t>
            </a:r>
            <a:r>
              <a:rPr lang="en-GB" b="1" dirty="0">
                <a:latin typeface="Courier New" pitchFamily="49" charset="0"/>
              </a:rPr>
              <a:t>copy</a:t>
            </a:r>
            <a:r>
              <a:rPr lang="en-GB" dirty="0"/>
              <a:t>, is provided for that. There are two methods exposed, </a:t>
            </a:r>
            <a:r>
              <a:rPr lang="en-GB" b="1" dirty="0">
                <a:latin typeface="Courier New" pitchFamily="49" charset="0"/>
              </a:rPr>
              <a:t>copy</a:t>
            </a:r>
            <a:r>
              <a:rPr lang="en-GB" dirty="0"/>
              <a:t> (which does a shallow copy) and </a:t>
            </a:r>
            <a:r>
              <a:rPr lang="en-GB" b="1" dirty="0" err="1">
                <a:latin typeface="Courier New" pitchFamily="49" charset="0"/>
              </a:rPr>
              <a:t>deepcopy</a:t>
            </a:r>
            <a:r>
              <a:rPr lang="en-GB" dirty="0"/>
              <a:t>.</a:t>
            </a:r>
          </a:p>
          <a:p>
            <a:r>
              <a:rPr lang="en-GB" dirty="0"/>
              <a:t>Not all objects can be copied using the </a:t>
            </a:r>
            <a:r>
              <a:rPr lang="en-GB" b="1" dirty="0">
                <a:latin typeface="Courier New" pitchFamily="49" charset="0"/>
              </a:rPr>
              <a:t>copy</a:t>
            </a:r>
            <a:r>
              <a:rPr lang="en-GB" dirty="0"/>
              <a:t> module, those include other modules, class objects, functions and methods, files, and so on.</a:t>
            </a:r>
          </a:p>
          <a:p>
            <a:r>
              <a:rPr lang="en-GB" dirty="0"/>
              <a:t>When we use the term "copy" we usually mean a shallow-copy, so be careful!</a:t>
            </a:r>
          </a:p>
        </p:txBody>
      </p:sp>
    </p:spTree>
    <p:extLst>
      <p:ext uri="{BB962C8B-B14F-4D97-AF65-F5344CB8AC3E}">
        <p14:creationId xmlns:p14="http://schemas.microsoft.com/office/powerpoint/2010/main" val="161568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Answers on next page..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27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E557-85F2-FA00-224B-2F67A4FF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A2988-4E4D-BCFD-9E18-EE62B1B62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C3E5D-0AB0-892E-EC67-990CEF24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Correct answers: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1" dirty="0"/>
              <a:t>Which of the following correctly uses the built-in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filter()</a:t>
            </a:r>
            <a:r>
              <a:rPr lang="en-GB" b="1" dirty="0"/>
              <a:t> function?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3"/>
              <a:tabLst/>
              <a:defRPr/>
            </a:pPr>
            <a:r>
              <a:rPr lang="en-GB" dirty="0"/>
              <a:t>filter(lambda x: x % 2 == 0, [1, 2, 3, 4])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3"/>
              <a:tabLst/>
              <a:defRPr/>
            </a:pPr>
            <a:endParaRPr lang="en-GB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1" dirty="0"/>
              <a:t>Which comprehension creates a list of squares for numbers 1 through 5?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r>
              <a:rPr lang="en-GB" dirty="0"/>
              <a:t>[x ** 2 for x in range(1, 6)]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endParaRPr lang="en-GB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1" dirty="0"/>
              <a:t>What is the main difference between a generator function and a normal function?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3"/>
              <a:tabLst/>
              <a:defRPr/>
            </a:pPr>
            <a:r>
              <a:rPr lang="en-GB" dirty="0"/>
              <a:t>A generator function uses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to return values one at a time</a:t>
            </a:r>
            <a:endParaRPr lang="en-GB" b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3"/>
              <a:tabLst/>
              <a:defRPr/>
            </a:pPr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1" dirty="0"/>
              <a:t>4. Which statement about f-strings is true?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r>
              <a:rPr lang="en-GB" dirty="0"/>
              <a:t>A shallow copy of the outer container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1B4E-BA52-54C2-F837-2BCBFCA7E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65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05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Generator objects are created when a </a:t>
            </a:r>
            <a:r>
              <a:rPr lang="en-GB" b="1" dirty="0"/>
              <a:t>generator function</a:t>
            </a:r>
            <a:r>
              <a:rPr lang="en-GB" dirty="0"/>
              <a:t> is called. Each time the function is invoked, its </a:t>
            </a:r>
            <a:r>
              <a:rPr lang="en-GB" b="1" dirty="0"/>
              <a:t>iteration starts from the beginning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If used outside a loop, the built-in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next()</a:t>
            </a:r>
            <a:r>
              <a:rPr lang="en-GB" dirty="0"/>
              <a:t> function can be called to retrieve the next value produced by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. Alternatively, you can call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__next__()</a:t>
            </a:r>
            <a:r>
              <a:rPr lang="en-GB" dirty="0"/>
              <a:t> method directly on the generator object, for example,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gen.__next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__()</a:t>
            </a:r>
            <a:r>
              <a:rPr lang="en-GB" dirty="0"/>
              <a:t> (this is what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GB" dirty="0"/>
              <a:t> loop does automatically).</a:t>
            </a:r>
          </a:p>
          <a:p>
            <a:endParaRPr lang="en-GB" dirty="0"/>
          </a:p>
          <a:p>
            <a:r>
              <a:rPr lang="en-GB" dirty="0"/>
              <a:t>An optional second argument to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next()</a:t>
            </a:r>
            <a:r>
              <a:rPr lang="en-GB" dirty="0"/>
              <a:t> specifies the </a:t>
            </a:r>
            <a:r>
              <a:rPr lang="en-GB" b="1" dirty="0"/>
              <a:t>default value</a:t>
            </a:r>
            <a:r>
              <a:rPr lang="en-GB" dirty="0"/>
              <a:t> to return when the generator sequence is exhausted.</a:t>
            </a:r>
          </a:p>
        </p:txBody>
      </p:sp>
    </p:spTree>
    <p:extLst>
      <p:ext uri="{BB962C8B-B14F-4D97-AF65-F5344CB8AC3E}">
        <p14:creationId xmlns:p14="http://schemas.microsoft.com/office/powerpoint/2010/main" val="3311615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send()</a:t>
            </a:r>
            <a:r>
              <a:rPr lang="en-GB" dirty="0"/>
              <a:t> method can be used instead of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next()</a:t>
            </a:r>
            <a:r>
              <a:rPr lang="en-GB" dirty="0"/>
              <a:t> to resume a generator. The key difference is that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send()</a:t>
            </a:r>
            <a:r>
              <a:rPr lang="en-GB" dirty="0"/>
              <a:t> allows a </a:t>
            </a:r>
            <a:r>
              <a:rPr lang="en-GB" b="1" dirty="0"/>
              <a:t>value to be passed back</a:t>
            </a:r>
            <a:r>
              <a:rPr lang="en-GB" dirty="0"/>
              <a:t> into the generator function, where it is received as the </a:t>
            </a:r>
            <a:r>
              <a:rPr lang="en-GB" b="1" dirty="0"/>
              <a:t>result of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b="1" dirty="0"/>
              <a:t> expression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When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send()</a:t>
            </a:r>
            <a:r>
              <a:rPr lang="en-GB" dirty="0"/>
              <a:t> is not used,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expression simply returns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These enhanced generator expressions were introduced in </a:t>
            </a:r>
            <a:r>
              <a:rPr lang="en-GB" b="1" dirty="0"/>
              <a:t>Python 2.5</a:t>
            </a:r>
            <a:r>
              <a:rPr lang="en-GB" dirty="0"/>
              <a:t> and are known as </a:t>
            </a:r>
            <a:r>
              <a:rPr lang="en-GB" b="1" dirty="0"/>
              <a:t>coroutines</a:t>
            </a:r>
            <a:r>
              <a:rPr lang="en-GB" dirty="0"/>
              <a:t>, as described in </a:t>
            </a:r>
            <a:r>
              <a:rPr lang="en-GB" b="1" dirty="0"/>
              <a:t>PEP 342 – “Coroutines via Enhanced Generators.”</a:t>
            </a:r>
          </a:p>
          <a:p>
            <a:endParaRPr lang="en-GB" dirty="0"/>
          </a:p>
          <a:p>
            <a:r>
              <a:rPr lang="en-GB" dirty="0"/>
              <a:t>In the example on the slide, the generator function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get_dir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searches for subdirectories within a given path. After reporting the first two, it uses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send()</a:t>
            </a:r>
            <a:r>
              <a:rPr lang="en-GB" dirty="0"/>
              <a:t> to receive a </a:t>
            </a:r>
            <a:r>
              <a:rPr lang="en-GB" b="1" dirty="0"/>
              <a:t>new directory name</a:t>
            </a:r>
            <a:r>
              <a:rPr lang="en-GB" dirty="0"/>
              <a:t> (passed back as the value from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) and continues the search from there.</a:t>
            </a:r>
          </a:p>
        </p:txBody>
      </p:sp>
    </p:spTree>
    <p:extLst>
      <p:ext uri="{BB962C8B-B14F-4D97-AF65-F5344CB8AC3E}">
        <p14:creationId xmlns:p14="http://schemas.microsoft.com/office/powerpoint/2010/main" val="1024670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Like any other code, </a:t>
            </a:r>
            <a:r>
              <a:rPr lang="en-GB" b="1" dirty="0"/>
              <a:t>generators</a:t>
            </a:r>
            <a:r>
              <a:rPr lang="en-GB" dirty="0"/>
              <a:t> can become complex and difficult to manage.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 from</a:t>
            </a:r>
            <a:r>
              <a:rPr lang="en-GB" dirty="0"/>
              <a:t> syntax, introduced in </a:t>
            </a:r>
            <a:r>
              <a:rPr lang="en-GB" b="1" dirty="0"/>
              <a:t>Python 3.3</a:t>
            </a:r>
            <a:r>
              <a:rPr lang="en-GB" dirty="0"/>
              <a:t>, allows a generator to </a:t>
            </a:r>
            <a:r>
              <a:rPr lang="en-GB" b="1" dirty="0"/>
              <a:t>delegate part of its operations to a sub-generator</a:t>
            </a:r>
            <a:r>
              <a:rPr lang="en-GB" dirty="0"/>
              <a:t>, making it easier to </a:t>
            </a:r>
            <a:r>
              <a:rPr lang="en-GB" b="1" dirty="0"/>
              <a:t>split (or decompose)</a:t>
            </a:r>
            <a:r>
              <a:rPr lang="en-GB" dirty="0"/>
              <a:t> complex logic into smaller, more readable parts.</a:t>
            </a:r>
          </a:p>
          <a:p>
            <a:endParaRPr lang="en-GB" dirty="0"/>
          </a:p>
          <a:p>
            <a:r>
              <a:rPr lang="en-GB" dirty="0"/>
              <a:t>This feature is useful in </a:t>
            </a:r>
            <a:r>
              <a:rPr lang="en-GB" b="1" dirty="0"/>
              <a:t>closures</a:t>
            </a:r>
            <a:r>
              <a:rPr lang="en-GB" dirty="0"/>
              <a:t> and </a:t>
            </a:r>
            <a:r>
              <a:rPr lang="en-GB" b="1" dirty="0"/>
              <a:t>nested generators</a:t>
            </a:r>
            <a:r>
              <a:rPr lang="en-GB" dirty="0"/>
              <a:t> (generators that call other generators).</a:t>
            </a:r>
            <a:br>
              <a:rPr lang="en-GB" dirty="0"/>
            </a:br>
            <a:endParaRPr lang="en-GB" dirty="0"/>
          </a:p>
          <a:p>
            <a:r>
              <a:rPr lang="en-GB" dirty="0"/>
              <a:t>For more details and examples, see </a:t>
            </a:r>
            <a:r>
              <a:rPr lang="en-GB" b="1" dirty="0"/>
              <a:t>PEP 380 – “Syntax for Delegating to a </a:t>
            </a:r>
            <a:r>
              <a:rPr lang="en-GB" b="1" dirty="0" err="1"/>
              <a:t>Subgenerator</a:t>
            </a:r>
            <a:r>
              <a:rPr lang="en-GB" b="1" dirty="0"/>
              <a:t>.”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63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2ACB8B4-5500-70FD-D485-6D00DE226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41F2625-D5BE-0B3D-5915-EF8AACFA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1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The function passed to filter() can be either a named function or a lambda expression. In this example, we use </a:t>
            </a:r>
            <a:r>
              <a:rPr lang="en-GB" dirty="0" err="1"/>
              <a:t>os.path.isdir</a:t>
            </a:r>
            <a:r>
              <a:rPr lang="en-GB" dirty="0"/>
              <a:t>, which returns True for items that are directories. The first example prints each directory name, while the second uses </a:t>
            </a:r>
            <a:r>
              <a:rPr lang="en-GB" dirty="0" err="1"/>
              <a:t>glob.iglob</a:t>
            </a:r>
            <a:r>
              <a:rPr lang="en-GB" dirty="0"/>
              <a:t>() to expand a wildcard pattern and return an iterator of matching paths, from which a list of directory names is built.</a:t>
            </a:r>
          </a:p>
          <a:p>
            <a:endParaRPr lang="en-GB" dirty="0"/>
          </a:p>
          <a:p>
            <a:r>
              <a:rPr lang="en-GB" dirty="0"/>
              <a:t>The sequence supplied to filter() can be any </a:t>
            </a:r>
            <a:r>
              <a:rPr lang="en-GB" dirty="0" err="1"/>
              <a:t>iterable</a:t>
            </a:r>
            <a:r>
              <a:rPr lang="en-GB" dirty="0"/>
              <a:t> - such as a list, tuple, string, or even a file object. As a special case, if the function is None, filter() returns all items that evaluate to True (similar to the behaviour of grep).</a:t>
            </a:r>
          </a:p>
          <a:p>
            <a:endParaRPr lang="en-GB" dirty="0"/>
          </a:p>
          <a:p>
            <a:r>
              <a:rPr lang="en-GB" dirty="0"/>
              <a:t>Note that in Python 2, filter() returned a list, whereas in Python 3 it returns an iterator.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14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list comprehension</a:t>
            </a:r>
            <a:r>
              <a:rPr lang="en-GB" dirty="0"/>
              <a:t> is often a more natural and concise way to express list operations. The concept originates from </a:t>
            </a:r>
            <a:r>
              <a:rPr lang="en-GB" i="1" dirty="0"/>
              <a:t>set theory</a:t>
            </a:r>
            <a:r>
              <a:rPr lang="en-GB" dirty="0"/>
              <a:t> and became popular through the </a:t>
            </a:r>
            <a:r>
              <a:rPr lang="en-GB" i="1" dirty="0"/>
              <a:t>Haskell</a:t>
            </a:r>
            <a:r>
              <a:rPr lang="en-GB" dirty="0"/>
              <a:t> programming language.</a:t>
            </a:r>
          </a:p>
          <a:p>
            <a:r>
              <a:rPr lang="en-GB" dirty="0"/>
              <a:t>A list comprehension consists of three parts: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An expression</a:t>
            </a:r>
            <a:r>
              <a:rPr lang="en-GB" dirty="0"/>
              <a:t> — evaluated for each item.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A loop</a:t>
            </a:r>
            <a:r>
              <a:rPr lang="en-GB" dirty="0"/>
              <a:t> — typically a for statement.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An optional condition</a:t>
            </a:r>
            <a:r>
              <a:rPr lang="en-GB" dirty="0"/>
              <a:t> — the item is included only if the condition evaluates to True.</a:t>
            </a:r>
          </a:p>
          <a:p>
            <a:endParaRPr lang="en-GB" dirty="0"/>
          </a:p>
          <a:p>
            <a:r>
              <a:rPr lang="en-GB" dirty="0"/>
              <a:t>List comprehensions fit naturally into Python’s functional style, where many operations now return </a:t>
            </a:r>
            <a:r>
              <a:rPr lang="en-GB" i="1" dirty="0"/>
              <a:t>iterators</a:t>
            </a:r>
            <a:r>
              <a:rPr lang="en-GB" dirty="0"/>
              <a:t> rather than lists. They are considered more </a:t>
            </a:r>
            <a:r>
              <a:rPr lang="en-GB" i="1" dirty="0"/>
              <a:t>Pythonic</a:t>
            </a:r>
            <a:r>
              <a:rPr lang="en-GB" dirty="0"/>
              <a:t> than using the equivalent functional constructs map() and filter().</a:t>
            </a:r>
          </a:p>
          <a:p>
            <a:endParaRPr lang="en-GB" b="1" dirty="0"/>
          </a:p>
          <a:p>
            <a:r>
              <a:rPr lang="en-GB" b="1" dirty="0"/>
              <a:t>Python 3 behaviour:</a:t>
            </a:r>
            <a:endParaRPr lang="en-GB" dirty="0"/>
          </a:p>
          <a:p>
            <a:r>
              <a:rPr lang="en-GB" dirty="0"/>
              <a:t>The syntax requires a single </a:t>
            </a:r>
            <a:r>
              <a:rPr lang="en-GB" dirty="0" err="1"/>
              <a:t>iterable</a:t>
            </a:r>
            <a:r>
              <a:rPr lang="en-GB" dirty="0"/>
              <a:t> expression after in.</a:t>
            </a:r>
          </a:p>
          <a:p>
            <a:pPr lvl="1"/>
            <a:r>
              <a:rPr lang="en-GB" dirty="0"/>
              <a:t>a = [</a:t>
            </a:r>
            <a:r>
              <a:rPr lang="en-GB" dirty="0" err="1"/>
              <a:t>i</a:t>
            </a:r>
            <a:r>
              <a:rPr lang="en-GB" dirty="0"/>
              <a:t> for </a:t>
            </a:r>
            <a:r>
              <a:rPr lang="en-GB" dirty="0" err="1"/>
              <a:t>i</a:t>
            </a:r>
            <a:r>
              <a:rPr lang="en-GB" dirty="0"/>
              <a:t> in (1, 2, 3)]</a:t>
            </a:r>
          </a:p>
          <a:p>
            <a:endParaRPr lang="en-GB" dirty="0"/>
          </a:p>
          <a:p>
            <a:r>
              <a:rPr lang="en-GB" dirty="0"/>
              <a:t>The loop variable has its own local scope and does not affect variables of the same name outside the comprehension.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1838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In addition to list comprehensions, Python also supports </a:t>
            </a:r>
            <a:r>
              <a:rPr lang="en-GB" b="1" dirty="0"/>
              <a:t>set</a:t>
            </a:r>
            <a:r>
              <a:rPr lang="en-GB" dirty="0"/>
              <a:t> and </a:t>
            </a:r>
            <a:r>
              <a:rPr lang="en-GB" b="1" dirty="0"/>
              <a:t>dictionary comprehensions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set comprehension</a:t>
            </a:r>
            <a:r>
              <a:rPr lang="en-GB" dirty="0"/>
              <a:t> iterates over an existing set (or any </a:t>
            </a:r>
            <a:r>
              <a:rPr lang="en-GB" dirty="0" err="1"/>
              <a:t>iterable</a:t>
            </a:r>
            <a:r>
              <a:rPr lang="en-GB" dirty="0"/>
              <a:t>) to produce a new set. In the example, a user-defined function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do_ftp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(likely using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ftplib</a:t>
            </a:r>
            <a:r>
              <a:rPr lang="en-GB" dirty="0"/>
              <a:t> module) performs an operation on four machines in an unspecified order. The resulting set stores whatever value the function returns for each machine.</a:t>
            </a:r>
          </a:p>
          <a:p>
            <a:endParaRPr lang="en-GB" b="1" dirty="0"/>
          </a:p>
          <a:p>
            <a:r>
              <a:rPr lang="en-GB" b="1" dirty="0"/>
              <a:t>Dictionary comprehensions</a:t>
            </a:r>
            <a:r>
              <a:rPr lang="en-GB" dirty="0"/>
              <a:t> are slightly more complex, as they require both a key and a value for each item. In the example, a list of two-item tuples is first created using a list comprehension, and this is then used to build a dictionary, with an additional condition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size &gt; 0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This entire operation could also be written in a single statement:</a:t>
            </a:r>
          </a:p>
          <a:p>
            <a:pPr rtl="0"/>
            <a:r>
              <a:rPr lang="en-GB" dirty="0"/>
              <a:t>  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sizes = {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os.path.getsize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for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glob.iglob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if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os.path.getsize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&gt; 0}</a:t>
            </a:r>
          </a:p>
          <a:p>
            <a:endParaRPr lang="en-GB" dirty="0"/>
          </a:p>
          <a:p>
            <a:r>
              <a:rPr lang="en-GB" dirty="0"/>
              <a:t>Here, the variable names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fname</a:t>
            </a:r>
            <a:r>
              <a:rPr lang="en-GB" dirty="0"/>
              <a:t> and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pattern</a:t>
            </a:r>
            <a:r>
              <a:rPr lang="en-GB" dirty="0"/>
              <a:t> have been shortened to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dirty="0"/>
              <a:t> and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</a:t>
            </a:r>
            <a:r>
              <a:rPr lang="en-GB" dirty="0"/>
              <a:t> for clarity and space.</a:t>
            </a:r>
          </a:p>
        </p:txBody>
      </p:sp>
    </p:spTree>
    <p:extLst>
      <p:ext uri="{BB962C8B-B14F-4D97-AF65-F5344CB8AC3E}">
        <p14:creationId xmlns:p14="http://schemas.microsoft.com/office/powerpoint/2010/main" val="58212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Historically, many functions created or consumed </a:t>
            </a:r>
            <a:r>
              <a:rPr lang="en-GB" b="1" dirty="0"/>
              <a:t>in-memory lists</a:t>
            </a:r>
            <a:r>
              <a:rPr lang="en-GB" dirty="0"/>
              <a:t> for iteration. This worked well for small datasets, but became inefficient when lists grew large due to excessive memory overhead.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lazy list</a:t>
            </a:r>
            <a:r>
              <a:rPr lang="en-GB" dirty="0"/>
              <a:t> solves this problem by generating items </a:t>
            </a:r>
            <a:r>
              <a:rPr lang="en-GB" i="1" dirty="0"/>
              <a:t>only when needed</a:t>
            </a:r>
            <a:r>
              <a:rPr lang="en-GB" dirty="0"/>
              <a:t>. If iteration stops early, the remaining items are never created, saving both time and resources. Lazy lists are implemented by providing an </a:t>
            </a:r>
            <a:r>
              <a:rPr lang="en-GB" b="1" dirty="0"/>
              <a:t>iterator, </a:t>
            </a:r>
            <a:r>
              <a:rPr lang="en-GB" dirty="0"/>
              <a:t>a mechanism that yields items one at a time - rather than building the entire list in memory.</a:t>
            </a: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6F5F69CC-6AD5-24C2-F51E-1B183E30B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485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This slide introduces </a:t>
            </a:r>
            <a:r>
              <a:rPr lang="en-GB" b="1" dirty="0"/>
              <a:t>generator functions</a:t>
            </a:r>
            <a:r>
              <a:rPr lang="en-GB" dirty="0"/>
              <a:t>, which are a special kind of function that return a </a:t>
            </a:r>
            <a:r>
              <a:rPr lang="en-GB" i="1" dirty="0"/>
              <a:t>lazy iterator</a:t>
            </a:r>
            <a:r>
              <a:rPr lang="en-GB" dirty="0"/>
              <a:t>. Unlike lists, generators don’t store all their contents in memory at once - they produce one item at a time, only when needed. This makes them ideal for working with very large datasets or files that would otherwise exceed available memory.</a:t>
            </a:r>
          </a:p>
          <a:p>
            <a:endParaRPr lang="en-GB" dirty="0"/>
          </a:p>
          <a:p>
            <a:r>
              <a:rPr lang="en-GB" dirty="0"/>
              <a:t>In the example shown, the function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csv_reader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takes a file handle and uses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statement to return each line one at a time.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keyword pauses the function after each line, resuming where it left off when the next value is requested. In the main code block, a large file is opened and passed to the generator. The loop iterates through each line, incrementing a counter to determine how many rows were read. The underscore variable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GB" dirty="0"/>
              <a:t>) is used here because the loop doesn’t need the actual content of the line - only to count the iterations.</a:t>
            </a:r>
          </a:p>
          <a:p>
            <a:endParaRPr lang="en-GB" dirty="0"/>
          </a:p>
          <a:p>
            <a:r>
              <a:rPr lang="en-GB" dirty="0"/>
              <a:t>Finally, when the loop completes, the total number of rows is printed. Even though the file contains over sixty-four million rows, the program handles it efficiently because only a single line is ever stored in memory at any one time. This demonstrates the key advantage of generators: they enable scalable, memory-efficient data processing by generating values on demand rather than all at once.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777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This slide demonstrates how a generator can be used to produce an </a:t>
            </a:r>
            <a:r>
              <a:rPr lang="en-GB" b="1" dirty="0"/>
              <a:t>infinite sequence</a:t>
            </a:r>
            <a:r>
              <a:rPr lang="en-GB" dirty="0"/>
              <a:t> of numbers. The function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infinite_sequence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starts with the variable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</a:t>
            </a:r>
            <a:r>
              <a:rPr lang="en-GB" dirty="0"/>
              <a:t> set to zero, and inside an endless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True</a:t>
            </a:r>
            <a:r>
              <a:rPr lang="en-GB" dirty="0"/>
              <a:t> loop, it uses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statement to return the current value before incrementing it by one. Because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pauses the function after each value, it doesn’t try to store all numbers in memory, making the generator extremely efficient.</a:t>
            </a:r>
          </a:p>
          <a:p>
            <a:endParaRPr lang="en-GB" dirty="0"/>
          </a:p>
          <a:p>
            <a:r>
              <a:rPr lang="en-GB" dirty="0"/>
              <a:t>If this generator is used inside a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GB" dirty="0"/>
              <a:t> loop, it will keep producing values forever until manually stopped, typically with a keyboard interrupt. However, you can also call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next()</a:t>
            </a:r>
            <a:r>
              <a:rPr lang="en-GB" dirty="0"/>
              <a:t> on the generator to get one value at a time, which gives full control over how many results are retrieved. This example highlights how generators can create</a:t>
            </a:r>
            <a:r>
              <a:rPr lang="en-GB" b="1" dirty="0"/>
              <a:t> data lazily - </a:t>
            </a:r>
            <a:r>
              <a:rPr lang="en-GB" dirty="0"/>
              <a:t>producing items only when requested. This behaviour is very useful in data analysis and streaming applications where data may be continuous or too large to hold entirely in memory.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124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generator</a:t>
            </a:r>
            <a:r>
              <a:rPr lang="en-GB" dirty="0"/>
              <a:t> allows for </a:t>
            </a:r>
            <a:r>
              <a:rPr lang="en-GB" i="1" dirty="0"/>
              <a:t>lazy evaluation</a:t>
            </a:r>
            <a:r>
              <a:rPr lang="en-GB" dirty="0"/>
              <a:t>, often serving as a more efficient alternative to list comprehensions. In each example shown on the slide, the function is entered only once.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statement pauses execution of the function’s loop and returns an intermediate value, effectively supplying the next item in the sequence whenever it’s requested.</a:t>
            </a:r>
          </a:p>
          <a:p>
            <a:endParaRPr lang="en-GB" dirty="0"/>
          </a:p>
          <a:p>
            <a:r>
              <a:rPr lang="en-GB" dirty="0"/>
              <a:t>Attempting to use a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en-GB" dirty="0"/>
              <a:t> statement within a loop that contains a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expression will raise a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SyntaxError</a:t>
            </a:r>
            <a:r>
              <a:rPr lang="en-GB" dirty="0"/>
              <a:t>; you should use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break</a:t>
            </a:r>
            <a:r>
              <a:rPr lang="en-GB" dirty="0"/>
              <a:t> to exit the loop instead.</a:t>
            </a:r>
          </a:p>
          <a:p>
            <a:r>
              <a:rPr lang="en-GB" dirty="0"/>
              <a:t>Unlike list comprehensions or filters, which build a temporary list in memory, generators and lazy lists hold only the current item being processed. This makes them far more memory-efficient, especially when working with large datasets.</a:t>
            </a:r>
          </a:p>
          <a:p>
            <a:endParaRPr lang="en-GB" i="1" dirty="0"/>
          </a:p>
          <a:p>
            <a:r>
              <a:rPr lang="en-GB" i="1" dirty="0"/>
              <a:t>Note: the following imports have been omitted for clarity:</a:t>
            </a:r>
            <a:endParaRPr lang="en-GB" dirty="0"/>
          </a:p>
          <a:p>
            <a:pPr lvl="1"/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GB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os.path</a:t>
            </a:r>
            <a:endParaRPr lang="en-GB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glob</a:t>
            </a:r>
          </a:p>
        </p:txBody>
      </p:sp>
    </p:spTree>
    <p:extLst>
      <p:ext uri="{BB962C8B-B14F-4D97-AF65-F5344CB8AC3E}">
        <p14:creationId xmlns:p14="http://schemas.microsoft.com/office/powerpoint/2010/main" val="384997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8.png"/><Relationship Id="rId4" Type="http://schemas.openxmlformats.org/officeDocument/2006/relationships/image" Target="../media/image104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8.png"/><Relationship Id="rId4" Type="http://schemas.openxmlformats.org/officeDocument/2006/relationships/image" Target="../media/image109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8.png"/><Relationship Id="rId4" Type="http://schemas.openxmlformats.org/officeDocument/2006/relationships/image" Target="../media/image115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4.emf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8.png"/><Relationship Id="rId4" Type="http://schemas.openxmlformats.org/officeDocument/2006/relationships/image" Target="../media/image79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85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8.png"/><Relationship Id="rId4" Type="http://schemas.openxmlformats.org/officeDocument/2006/relationships/image" Target="../media/image92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8.png"/><Relationship Id="rId4" Type="http://schemas.openxmlformats.org/officeDocument/2006/relationships/image" Target="../media/image98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BB063737-2F86-8525-F652-A6EFEBA7FE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Graphic 31">
            <a:extLst>
              <a:ext uri="{FF2B5EF4-FFF2-40B4-BE49-F238E27FC236}">
                <a16:creationId xmlns:a16="http://schemas.microsoft.com/office/drawing/2014/main" id="{0778117C-B657-8A97-FDF3-31310235E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22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C018ED94-296F-A299-7ED4-3C09971138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80056A1-E725-0E08-5E53-1A4A2E594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10BD961-9E37-8EB9-B7E8-04CD6B9EB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A483892F-EC12-234A-C5F7-FDCB02131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2D9FE41-B19E-852D-BA6F-5F9A007A02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7E132BB-1E4B-9EA2-310F-C692470B4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0ECF259C-0E0B-48AB-1EC4-607B6898F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2DBA9F35-CECB-650F-5D86-909A60889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B6043E7-8AC0-87D2-0EDD-2A9C236D1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FE9E0C7-92E1-9F78-30DA-306EFEF75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4D1FA025-5494-6D69-4602-7D58423B6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38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5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65DBEE6-DA2B-7395-23D6-594C563E9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0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2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2B1D2E0-2D6E-9937-F247-C68E605AF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891A990A-F863-5E76-6DCF-AC2BCEF022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53965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3871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914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2" name="Graphic 31">
            <a:extLst>
              <a:ext uri="{FF2B5EF4-FFF2-40B4-BE49-F238E27FC236}">
                <a16:creationId xmlns:a16="http://schemas.microsoft.com/office/drawing/2014/main" id="{55CC4039-A007-0F46-49EE-1E7F4D956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85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AB6A1ABD-4B60-8155-AD3B-0BC749032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7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75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9" r:id="rId6"/>
    <p:sldLayoutId id="2147483970" r:id="rId7"/>
    <p:sldLayoutId id="2147483971" r:id="rId8"/>
    <p:sldLayoutId id="2147483972" r:id="rId9"/>
    <p:sldLayoutId id="21474839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9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8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4050"/>
                </a:solidFill>
              </a:rPr>
              <a:t>Module 9 - </a:t>
            </a:r>
            <a:r>
              <a:rPr lang="en-GB" b="1" dirty="0">
                <a:solidFill>
                  <a:srgbClr val="004050"/>
                </a:solidFill>
              </a:rPr>
              <a:t>Advanced collections</a:t>
            </a:r>
            <a:endParaRPr lang="en-US" dirty="0">
              <a:solidFill>
                <a:srgbClr val="004050"/>
              </a:solidFill>
              <a:latin typeface="Montserrat" panose="00000500000000000000" pitchFamily="2" charset="0"/>
              <a:cs typeface="Arial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400" b="1" dirty="0">
              <a:solidFill>
                <a:srgbClr val="004050"/>
              </a:solidFill>
              <a:latin typeface="Montserrat" panose="00000500000000000000" pitchFamily="2" charset="0"/>
              <a:cs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C4A769-38FD-A3A5-ECCB-FEF5225B4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00807"/>
              </p:ext>
            </p:extLst>
          </p:nvPr>
        </p:nvGraphicFramePr>
        <p:xfrm>
          <a:off x="473406" y="3563560"/>
          <a:ext cx="47714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406">
                  <a:extLst>
                    <a:ext uri="{9D8B030D-6E8A-4147-A177-3AD203B41FA5}">
                      <a16:colId xmlns:a16="http://schemas.microsoft.com/office/drawing/2014/main" val="2961166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9: Advanced Collections</a:t>
                      </a:r>
                      <a:endParaRPr lang="en-GB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26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10: Modules and Packages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7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 OOPs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2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15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List comprehensions as generators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A list comprehension may be used instead of yield.</a:t>
            </a:r>
          </a:p>
          <a:p>
            <a:r>
              <a:rPr lang="en-GB" sz="1800" dirty="0">
                <a:solidFill>
                  <a:schemeClr val="tx1"/>
                </a:solidFill>
              </a:rPr>
              <a:t>Sometimes - this does not support sending values.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Rewritten as a list comprehension:</a:t>
            </a:r>
          </a:p>
          <a:p>
            <a:r>
              <a:rPr lang="en-GB" sz="1800" dirty="0">
                <a:solidFill>
                  <a:schemeClr val="tx1"/>
                </a:solidFill>
              </a:rPr>
              <a:t>Function returns a generator object, as before.</a:t>
            </a:r>
          </a:p>
          <a:p>
            <a:r>
              <a:rPr lang="en-GB" dirty="0">
                <a:solidFill>
                  <a:schemeClr val="tx1"/>
                </a:solidFill>
              </a:rPr>
              <a:t>Enclose the comprehension in () instead of []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77241" y="2406606"/>
            <a:ext cx="5714333" cy="14747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pattern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os.path.join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(path, '*')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file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(pattern):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        if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(file):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yield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file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777241" y="5070782"/>
            <a:ext cx="5714333" cy="14747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(path):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pattern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os.path.join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(path, '*')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file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file in </a:t>
            </a:r>
            <a:r>
              <a:rPr lang="en-US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US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if </a:t>
            </a:r>
            <a:r>
              <a:rPr lang="en-US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os.path.isdir</a:t>
            </a:r>
            <a:r>
              <a:rPr lang="en-US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(file)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GB" sz="1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123EBBC-4CF5-4837-BD01-BA937304B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150" y="3983110"/>
            <a:ext cx="579120" cy="985955"/>
          </a:xfrm>
          <a:prstGeom prst="downArrow">
            <a:avLst>
              <a:gd name="adj1" fmla="val 50000"/>
              <a:gd name="adj2" fmla="val 66667"/>
            </a:avLst>
          </a:prstGeom>
          <a:solidFill>
            <a:srgbClr val="FFDC57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C4AB6-517F-9E95-EC54-B3AB428C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28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Copying collections - problem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Any problems with assignments?</a:t>
            </a:r>
          </a:p>
          <a:p>
            <a:r>
              <a:rPr lang="en-GB" dirty="0">
                <a:solidFill>
                  <a:schemeClr val="tx1"/>
                </a:solidFill>
              </a:rPr>
              <a:t>Remember that Python objects are references: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Copy by reference: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Oops...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DC580-4CF4-976A-DC59-E0648554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92985" y="2422011"/>
            <a:ext cx="4687614" cy="36933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fruit = ['Apple’, 'Pear’, 'Orange']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6259700" y="2362202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/>
          </a:p>
        </p:txBody>
      </p:sp>
      <p:grpSp>
        <p:nvGrpSpPr>
          <p:cNvPr id="13318" name="Group 12"/>
          <p:cNvGrpSpPr>
            <a:grpSpLocks/>
          </p:cNvGrpSpPr>
          <p:nvPr/>
        </p:nvGrpSpPr>
        <p:grpSpPr bwMode="auto">
          <a:xfrm>
            <a:off x="6150162" y="2478236"/>
            <a:ext cx="3322638" cy="377825"/>
            <a:chOff x="3385" y="1568"/>
            <a:chExt cx="2093" cy="238"/>
          </a:xfrm>
          <a:effectLst/>
        </p:grpSpPr>
        <p:sp>
          <p:nvSpPr>
            <p:cNvPr id="13337" name="Line 9"/>
            <p:cNvSpPr>
              <a:spLocks noChangeShapeType="1"/>
            </p:cNvSpPr>
            <p:nvPr/>
          </p:nvSpPr>
          <p:spPr bwMode="auto">
            <a:xfrm>
              <a:off x="4025" y="1696"/>
              <a:ext cx="7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  <p:sp>
          <p:nvSpPr>
            <p:cNvPr id="13338" name="Rectangle 7"/>
            <p:cNvSpPr>
              <a:spLocks noChangeArrowheads="1"/>
            </p:cNvSpPr>
            <p:nvPr/>
          </p:nvSpPr>
          <p:spPr bwMode="auto">
            <a:xfrm>
              <a:off x="3385" y="1568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fruit[1]</a:t>
              </a:r>
            </a:p>
          </p:txBody>
        </p:sp>
        <p:sp>
          <p:nvSpPr>
            <p:cNvPr id="13339" name="Rectangle 8"/>
            <p:cNvSpPr>
              <a:spLocks noChangeArrowheads="1"/>
            </p:cNvSpPr>
            <p:nvPr/>
          </p:nvSpPr>
          <p:spPr bwMode="auto">
            <a:xfrm>
              <a:off x="4811" y="1569"/>
              <a:ext cx="667" cy="2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latin typeface="Consolas" panose="020B0609020204030204" pitchFamily="49" charset="0"/>
                </a:rPr>
                <a:t>'Pear'</a:t>
              </a:r>
            </a:p>
          </p:txBody>
        </p:sp>
      </p:grpSp>
      <p:grpSp>
        <p:nvGrpSpPr>
          <p:cNvPr id="13319" name="Group 19"/>
          <p:cNvGrpSpPr>
            <a:grpSpLocks/>
          </p:cNvGrpSpPr>
          <p:nvPr/>
        </p:nvGrpSpPr>
        <p:grpSpPr bwMode="auto">
          <a:xfrm>
            <a:off x="6173976" y="3349627"/>
            <a:ext cx="3322637" cy="1001713"/>
            <a:chOff x="3403" y="2029"/>
            <a:chExt cx="2093" cy="631"/>
          </a:xfrm>
          <a:effectLst/>
        </p:grpSpPr>
        <p:sp>
          <p:nvSpPr>
            <p:cNvPr id="13332" name="Line 14"/>
            <p:cNvSpPr>
              <a:spLocks noChangeShapeType="1"/>
            </p:cNvSpPr>
            <p:nvPr/>
          </p:nvSpPr>
          <p:spPr bwMode="auto">
            <a:xfrm>
              <a:off x="4043" y="2157"/>
              <a:ext cx="7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  <p:sp>
          <p:nvSpPr>
            <p:cNvPr id="13333" name="Rectangle 15"/>
            <p:cNvSpPr>
              <a:spLocks noChangeArrowheads="1"/>
            </p:cNvSpPr>
            <p:nvPr/>
          </p:nvSpPr>
          <p:spPr bwMode="auto">
            <a:xfrm>
              <a:off x="3403" y="2029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fruit[1]</a:t>
              </a:r>
            </a:p>
          </p:txBody>
        </p:sp>
        <p:sp>
          <p:nvSpPr>
            <p:cNvPr id="13334" name="Rectangle 16"/>
            <p:cNvSpPr>
              <a:spLocks noChangeArrowheads="1"/>
            </p:cNvSpPr>
            <p:nvPr/>
          </p:nvSpPr>
          <p:spPr bwMode="auto">
            <a:xfrm>
              <a:off x="4829" y="2030"/>
              <a:ext cx="667" cy="2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latin typeface="Consolas" panose="020B0609020204030204" pitchFamily="49" charset="0"/>
                </a:rPr>
                <a:t>'Pear'</a:t>
              </a:r>
            </a:p>
          </p:txBody>
        </p:sp>
        <p:sp>
          <p:nvSpPr>
            <p:cNvPr id="13335" name="Rectangle 17"/>
            <p:cNvSpPr>
              <a:spLocks noChangeArrowheads="1"/>
            </p:cNvSpPr>
            <p:nvPr/>
          </p:nvSpPr>
          <p:spPr bwMode="auto">
            <a:xfrm>
              <a:off x="3406" y="2423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lunch[1]</a:t>
              </a:r>
            </a:p>
          </p:txBody>
        </p:sp>
        <p:sp>
          <p:nvSpPr>
            <p:cNvPr id="13336" name="Line 18"/>
            <p:cNvSpPr>
              <a:spLocks noChangeShapeType="1"/>
            </p:cNvSpPr>
            <p:nvPr/>
          </p:nvSpPr>
          <p:spPr bwMode="auto">
            <a:xfrm flipV="1">
              <a:off x="4217" y="2229"/>
              <a:ext cx="590" cy="3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</p:grpSp>
      <p:sp>
        <p:nvSpPr>
          <p:cNvPr id="13320" name="Rectangle 20"/>
          <p:cNvSpPr>
            <a:spLocks noChangeArrowheads="1"/>
          </p:cNvSpPr>
          <p:nvPr/>
        </p:nvSpPr>
        <p:spPr bwMode="auto">
          <a:xfrm>
            <a:off x="6166037" y="2171848"/>
            <a:ext cx="96821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39775">
              <a:spcBef>
                <a:spcPct val="0"/>
              </a:spcBef>
            </a:pPr>
            <a:r>
              <a:rPr lang="en-US" sz="1600" b="1" i="1" dirty="0"/>
              <a:t>Before...</a:t>
            </a:r>
          </a:p>
        </p:txBody>
      </p:sp>
      <p:grpSp>
        <p:nvGrpSpPr>
          <p:cNvPr id="13321" name="Group 21"/>
          <p:cNvGrpSpPr>
            <a:grpSpLocks/>
          </p:cNvGrpSpPr>
          <p:nvPr/>
        </p:nvGrpSpPr>
        <p:grpSpPr bwMode="auto">
          <a:xfrm>
            <a:off x="6173976" y="4735687"/>
            <a:ext cx="3322638" cy="1001712"/>
            <a:chOff x="3403" y="2029"/>
            <a:chExt cx="2093" cy="631"/>
          </a:xfrm>
          <a:effectLst/>
        </p:grpSpPr>
        <p:sp>
          <p:nvSpPr>
            <p:cNvPr id="13327" name="Line 22"/>
            <p:cNvSpPr>
              <a:spLocks noChangeShapeType="1"/>
            </p:cNvSpPr>
            <p:nvPr/>
          </p:nvSpPr>
          <p:spPr bwMode="auto">
            <a:xfrm>
              <a:off x="4043" y="2157"/>
              <a:ext cx="7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  <p:sp>
          <p:nvSpPr>
            <p:cNvPr id="13328" name="Rectangle 23"/>
            <p:cNvSpPr>
              <a:spLocks noChangeArrowheads="1"/>
            </p:cNvSpPr>
            <p:nvPr/>
          </p:nvSpPr>
          <p:spPr bwMode="auto">
            <a:xfrm>
              <a:off x="3403" y="2029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fruit[1]</a:t>
              </a:r>
            </a:p>
          </p:txBody>
        </p:sp>
        <p:sp>
          <p:nvSpPr>
            <p:cNvPr id="13329" name="Rectangle 24"/>
            <p:cNvSpPr>
              <a:spLocks noChangeArrowheads="1"/>
            </p:cNvSpPr>
            <p:nvPr/>
          </p:nvSpPr>
          <p:spPr bwMode="auto">
            <a:xfrm>
              <a:off x="4829" y="2030"/>
              <a:ext cx="667" cy="2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latin typeface="Consolas" panose="020B0609020204030204" pitchFamily="49" charset="0"/>
                </a:rPr>
                <a:t>'Eggs'</a:t>
              </a:r>
            </a:p>
          </p:txBody>
        </p:sp>
        <p:sp>
          <p:nvSpPr>
            <p:cNvPr id="13330" name="Rectangle 25"/>
            <p:cNvSpPr>
              <a:spLocks noChangeArrowheads="1"/>
            </p:cNvSpPr>
            <p:nvPr/>
          </p:nvSpPr>
          <p:spPr bwMode="auto">
            <a:xfrm>
              <a:off x="3406" y="2423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lunch[1]</a:t>
              </a:r>
            </a:p>
          </p:txBody>
        </p:sp>
        <p:sp>
          <p:nvSpPr>
            <p:cNvPr id="13331" name="Line 26"/>
            <p:cNvSpPr>
              <a:spLocks noChangeShapeType="1"/>
            </p:cNvSpPr>
            <p:nvPr/>
          </p:nvSpPr>
          <p:spPr bwMode="auto">
            <a:xfrm flipV="1">
              <a:off x="4217" y="2229"/>
              <a:ext cx="590" cy="3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</p:grpSp>
      <p:sp>
        <p:nvSpPr>
          <p:cNvPr id="13322" name="Text Box 27"/>
          <p:cNvSpPr txBox="1">
            <a:spLocks noChangeArrowheads="1"/>
          </p:cNvSpPr>
          <p:nvPr/>
        </p:nvSpPr>
        <p:spPr bwMode="auto">
          <a:xfrm>
            <a:off x="792985" y="3602537"/>
            <a:ext cx="1902402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 = fruit</a:t>
            </a:r>
          </a:p>
        </p:txBody>
      </p:sp>
      <p:sp>
        <p:nvSpPr>
          <p:cNvPr id="13323" name="Text Box 28"/>
          <p:cNvSpPr txBox="1">
            <a:spLocks noChangeArrowheads="1"/>
          </p:cNvSpPr>
          <p:nvPr/>
        </p:nvSpPr>
        <p:spPr bwMode="auto">
          <a:xfrm>
            <a:off x="810119" y="4783007"/>
            <a:ext cx="2376960" cy="7064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lunch[1] = 'Eggs'</a:t>
            </a: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print(fruit)</a:t>
            </a:r>
          </a:p>
        </p:txBody>
      </p:sp>
      <p:sp>
        <p:nvSpPr>
          <p:cNvPr id="13324" name="Text Box 29"/>
          <p:cNvSpPr txBox="1">
            <a:spLocks noChangeArrowheads="1"/>
          </p:cNvSpPr>
          <p:nvPr/>
        </p:nvSpPr>
        <p:spPr bwMode="auto">
          <a:xfrm>
            <a:off x="1334856" y="5489445"/>
            <a:ext cx="3603872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>
                <a:latin typeface="Consolas" panose="020B0609020204030204" pitchFamily="49" charset="0"/>
              </a:rPr>
              <a:t>['Apple', 'Eggs', 'Orange']</a:t>
            </a:r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A7E21D1B-AE5A-C5F3-2DF7-3F9A90DF4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976" y="4458376"/>
            <a:ext cx="83196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39775">
              <a:spcBef>
                <a:spcPct val="0"/>
              </a:spcBef>
            </a:pPr>
            <a:r>
              <a:rPr lang="en-US" sz="1600" b="1" i="1" dirty="0"/>
              <a:t>After…</a:t>
            </a:r>
          </a:p>
        </p:txBody>
      </p:sp>
    </p:spTree>
    <p:extLst>
      <p:ext uri="{BB962C8B-B14F-4D97-AF65-F5344CB8AC3E}">
        <p14:creationId xmlns:p14="http://schemas.microsoft.com/office/powerpoint/2010/main" val="143516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Copying collections - slice solution?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For a sequence, take a slice: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We need a better solution for more complex structures.</a:t>
            </a:r>
          </a:p>
          <a:p>
            <a:r>
              <a:rPr lang="en-GB" sz="1800" dirty="0">
                <a:solidFill>
                  <a:schemeClr val="tx1"/>
                </a:solidFill>
              </a:rPr>
              <a:t>A slice is still a shallow copy and nested levels are still shared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886008" y="2071952"/>
            <a:ext cx="5250155" cy="120032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fruit  = ['Apple', 'Pear', 'Orange']</a:t>
            </a:r>
          </a:p>
          <a:p>
            <a:pPr>
              <a:spcBef>
                <a:spcPct val="0"/>
              </a:spcBef>
            </a:pPr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lunch = fruit[:]</a:t>
            </a:r>
          </a:p>
          <a:p>
            <a:pPr>
              <a:spcBef>
                <a:spcPct val="0"/>
              </a:spcBef>
            </a:pPr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lunch[1] 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US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print('fruit:’, fruit,'\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nlunch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:’, lunch)</a:t>
            </a:r>
          </a:p>
        </p:txBody>
      </p:sp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6136163" y="2609456"/>
            <a:ext cx="4490332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fruit: ['Apple', 'Pear', 'Orange']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lunch: ['Apple',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  <a:r>
              <a:rPr lang="en-GB" sz="1800" dirty="0">
                <a:latin typeface="Consolas" panose="020B0609020204030204" pitchFamily="49" charset="0"/>
              </a:rPr>
              <a:t>, 'Orange']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886008" y="4295943"/>
            <a:ext cx="7696200" cy="120032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fruit =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['knife’, 'plate’,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['Apple',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'Pear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', 'Orange']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 = fruit[:]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[2]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[1] 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print('fruit:', fruit, '\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nlunch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:', lunch)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519104" y="5502595"/>
            <a:ext cx="7063104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fruit: ['knife', 'plate', ['Apple',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  <a:r>
              <a:rPr lang="en-GB" sz="1800" dirty="0">
                <a:latin typeface="Consolas" panose="020B0609020204030204" pitchFamily="49" charset="0"/>
              </a:rPr>
              <a:t>, 'Orange']]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lunch: ['knife', 'plate', ['Apple',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  <a:r>
              <a:rPr lang="en-GB" sz="1800" dirty="0">
                <a:latin typeface="Consolas" panose="020B0609020204030204" pitchFamily="49" charset="0"/>
              </a:rPr>
              <a:t>, 'Orange']]</a:t>
            </a:r>
          </a:p>
        </p:txBody>
      </p:sp>
      <p:pic>
        <p:nvPicPr>
          <p:cNvPr id="3" name="Picture 2" descr="A picture of a crying pear shown because the outcome of the second code example is the 'Pear' entry has been replacerd with 'eggs' in both of the collections.">
            <a:extLst>
              <a:ext uri="{FF2B5EF4-FFF2-40B4-BE49-F238E27FC236}">
                <a16:creationId xmlns:a16="http://schemas.microsoft.com/office/drawing/2014/main" id="{76F5AB02-9E3C-CE03-9082-115EC340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976" y="4871188"/>
            <a:ext cx="1081045" cy="13164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7FD8-7E13-EDAC-6116-FC688D02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6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/>
              <a:t>Copying collections - deepcopy solution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A better solution for more complex structures:</a:t>
            </a:r>
          </a:p>
          <a:p>
            <a:r>
              <a:rPr lang="en-GB" dirty="0">
                <a:solidFill>
                  <a:schemeClr val="tx1"/>
                </a:solidFill>
              </a:rPr>
              <a:t>The copy module, distributed with Python.</a:t>
            </a:r>
          </a:p>
          <a:p>
            <a:r>
              <a:rPr lang="en-GB" dirty="0">
                <a:solidFill>
                  <a:schemeClr val="tx1"/>
                </a:solidFill>
              </a:rPr>
              <a:t>Can do a shallow copy or a deep-copy.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Beware!  "copy" usually means a shallow copy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5364" name="Text Box 8"/>
          <p:cNvSpPr txBox="1">
            <a:spLocks noChangeArrowheads="1"/>
          </p:cNvSpPr>
          <p:nvPr/>
        </p:nvSpPr>
        <p:spPr bwMode="auto">
          <a:xfrm>
            <a:off x="744868" y="2838252"/>
            <a:ext cx="7230732" cy="18220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accent1"/>
                </a:solidFill>
                <a:latin typeface="Consolas" panose="020B0609020204030204" pitchFamily="49" charset="0"/>
              </a:rPr>
              <a:t>import copy</a:t>
            </a:r>
          </a:p>
          <a:p>
            <a:pPr>
              <a:spcBef>
                <a:spcPct val="0"/>
              </a:spcBef>
            </a:pPr>
            <a:endParaRPr lang="en-GB" sz="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fruit = ['knife', 'plate', ['Apple', 'Pear', 'Orange']]</a:t>
            </a: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 = 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copy.deepcopy</a:t>
            </a:r>
            <a:r>
              <a:rPr lang="en-GB" sz="1800" dirty="0">
                <a:solidFill>
                  <a:schemeClr val="accent1"/>
                </a:solidFill>
                <a:latin typeface="Consolas" panose="020B0609020204030204" pitchFamily="49" charset="0"/>
              </a:rPr>
              <a:t>(fruit)</a:t>
            </a: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lunch[2][1] = 'Eggs'</a:t>
            </a: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print('fruit:', fruit, '\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nlunch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:', lunch)</a:t>
            </a:r>
          </a:p>
        </p:txBody>
      </p:sp>
      <p:sp>
        <p:nvSpPr>
          <p:cNvPr id="15365" name="Text Box 9"/>
          <p:cNvSpPr txBox="1">
            <a:spLocks noChangeArrowheads="1"/>
          </p:cNvSpPr>
          <p:nvPr/>
        </p:nvSpPr>
        <p:spPr bwMode="auto">
          <a:xfrm>
            <a:off x="931904" y="4660289"/>
            <a:ext cx="7043696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fruit: ['knife', 'plate', ['Apple', 'Pear', 'Orange']]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lunch: ['knife', 'plate', ['Apple', 'Eggs', 'Orange']]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BCBC5-CCB5-5E64-9DCC-0D0A5493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9174F-C537-237D-A6B9-0A24E9921253}"/>
              </a:ext>
            </a:extLst>
          </p:cNvPr>
          <p:cNvSpPr txBox="1"/>
          <p:nvPr/>
        </p:nvSpPr>
        <p:spPr>
          <a:xfrm>
            <a:off x="8773023" y="4547121"/>
            <a:ext cx="2390277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Collections are completely separate</a:t>
            </a:r>
          </a:p>
          <a:p>
            <a:r>
              <a:rPr lang="en-GB" dirty="0"/>
              <a:t>in memory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5352A015-BC55-796D-2526-F9055BF7C7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40978" y="4977321"/>
            <a:ext cx="93204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C2BFCA-E975-9D6E-0E69-DE2EF1CE4E0D}"/>
              </a:ext>
            </a:extLst>
          </p:cNvPr>
          <p:cNvSpPr/>
          <p:nvPr/>
        </p:nvSpPr>
        <p:spPr>
          <a:xfrm>
            <a:off x="1863948" y="4710954"/>
            <a:ext cx="5977032" cy="59566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5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64D64F-00C8-4D63-E51A-DFB7A3430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3EAC25-A4FA-3E86-789C-3F19C3B231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666105"/>
          </a:xfrm>
        </p:spPr>
        <p:txBody>
          <a:bodyPr/>
          <a:lstStyle/>
          <a:p>
            <a:pPr marL="263525" indent="-263525">
              <a:buAutoNum type="arabicPeriod"/>
            </a:pPr>
            <a:r>
              <a:rPr lang="en-GB" b="1" dirty="0"/>
              <a:t>Which of the following correctly uses the built-in filter() function?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filter(lambda x: x * 2, [1, 2, 3, 4])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filter(x for x in [1, 2, 3, 4] if x % 2 == 0)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filter(lambda x: x % 2 == 0, [1, 2, 3, 4])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filter([1, 2, 3, 4], lambda x: x % 2 == 0) </a:t>
            </a:r>
          </a:p>
          <a:p>
            <a:pPr marL="263525" indent="-263525">
              <a:buFont typeface="+mj-lt"/>
              <a:buAutoNum type="arabicPeriod" startAt="2"/>
            </a:pPr>
            <a:r>
              <a:rPr lang="en-GB" b="1" dirty="0"/>
              <a:t>Which comprehension creates a list of squares for numbers 1 through 5?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(x ** 2 for x in range(1, 6))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[x ** 2 for x in range(1, 6)]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{x ** 2 for x in range(1, 6)}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x ** 2 for x in range(1, 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DA24A-B334-E6AB-0D72-8E6C2AF2E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570A-74CA-95B2-FA95-9869F781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DC4B9-32D9-7C9A-51A4-1D671BB98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5CF064-E311-738D-AB8D-525E017BB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670065" cy="4061405"/>
          </a:xfrm>
        </p:spPr>
        <p:txBody>
          <a:bodyPr/>
          <a:lstStyle/>
          <a:p>
            <a:pPr marL="263525" indent="-263525">
              <a:buFont typeface="+mj-lt"/>
              <a:buAutoNum type="arabicPeriod" startAt="3"/>
            </a:pPr>
            <a:r>
              <a:rPr lang="en-GB" b="1" dirty="0"/>
              <a:t>What is the main difference between a generator function and a normal function?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A generator function must return a list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A generator function can only be called once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A generator function uses yield to return values one at a time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A generator function automatically stores all results in memory</a:t>
            </a:r>
          </a:p>
          <a:p>
            <a:pPr marL="263525" indent="-263525">
              <a:buFont typeface="+mj-lt"/>
              <a:buAutoNum type="arabicPeriod" startAt="4"/>
            </a:pPr>
            <a:r>
              <a:rPr lang="en-GB" b="1" dirty="0"/>
              <a:t>Given b = a[:], what kind of copy is created?</a:t>
            </a:r>
          </a:p>
          <a:p>
            <a:pPr marL="606425" indent="-342900">
              <a:buFont typeface="+mj-lt"/>
              <a:buAutoNum type="alphaLcPeriod"/>
            </a:pPr>
            <a:r>
              <a:rPr lang="en-GB" dirty="0"/>
              <a:t>A deep copy of all nested elements</a:t>
            </a:r>
          </a:p>
          <a:p>
            <a:pPr marL="606425" indent="-342900">
              <a:buFont typeface="+mj-lt"/>
              <a:buAutoNum type="alphaLcPeriod"/>
            </a:pPr>
            <a:r>
              <a:rPr lang="en-GB" dirty="0"/>
              <a:t>A shallow copy of the outer container only</a:t>
            </a:r>
          </a:p>
          <a:p>
            <a:pPr marL="606425" indent="-342900">
              <a:buFont typeface="+mj-lt"/>
              <a:buAutoNum type="alphaLcPeriod"/>
            </a:pPr>
            <a:r>
              <a:rPr lang="en-GB" dirty="0"/>
              <a:t>A reference to the same object</a:t>
            </a:r>
          </a:p>
          <a:p>
            <a:pPr marL="606425" indent="-342900">
              <a:buFont typeface="+mj-lt"/>
              <a:buAutoNum type="alphaLcPeriod"/>
            </a:pPr>
            <a:r>
              <a:rPr lang="en-GB" dirty="0"/>
              <a:t>A reversed version of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2164-30A5-453C-3CEE-24D80A899A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80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C8C1C2-51A1-A2E4-4B00-C86E68C6A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8796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filter() returns items that are True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Often used with a lambda</a:t>
            </a:r>
          </a:p>
          <a:p>
            <a:r>
              <a:rPr lang="en-GB" b="1" dirty="0"/>
              <a:t>List comprehensions can replace filter() and map()</a:t>
            </a:r>
          </a:p>
          <a:p>
            <a:r>
              <a:rPr lang="en-GB" b="1" dirty="0"/>
              <a:t>Generators yield values as needed and can replace comprehensions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are more memory efficient</a:t>
            </a:r>
          </a:p>
          <a:p>
            <a:r>
              <a:rPr lang="en-GB" b="1" dirty="0"/>
              <a:t>Copying collections isn’t always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Sometimes a deep copy is required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F0904-BEEF-03C8-1769-70403FA672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28536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Generator objects and next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GB" b="1" dirty="0"/>
              <a:t>A generator function returns a generator object.</a:t>
            </a:r>
          </a:p>
          <a:p>
            <a:pPr marL="285750" lvl="2" indent="-285750"/>
            <a:r>
              <a:rPr lang="en-GB" dirty="0"/>
              <a:t>Can be used when a 'for' loop is not appropriate:</a:t>
            </a:r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r>
              <a:rPr lang="en-GB" dirty="0"/>
              <a:t>The next() built-in gets the next item from a generator:</a:t>
            </a:r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r>
              <a:rPr lang="en-GB" dirty="0"/>
              <a:t>A loop does not have to be used: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</p:txBody>
      </p:sp>
      <p:sp>
        <p:nvSpPr>
          <p:cNvPr id="10249" name="Text Box 4"/>
          <p:cNvSpPr txBox="1">
            <a:spLocks noChangeArrowheads="1"/>
          </p:cNvSpPr>
          <p:nvPr/>
        </p:nvSpPr>
        <p:spPr bwMode="auto">
          <a:xfrm>
            <a:off x="859882" y="2381155"/>
            <a:ext cx="4118518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gen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</a:t>
            </a: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821713" y="3307055"/>
            <a:ext cx="4156688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while True: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name =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next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(gen, False)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if name: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print(name)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else: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break</a:t>
            </a:r>
          </a:p>
        </p:txBody>
      </p:sp>
      <p:sp>
        <p:nvSpPr>
          <p:cNvPr id="10247" name="Text Box 10"/>
          <p:cNvSpPr txBox="1">
            <a:spLocks noChangeArrowheads="1"/>
          </p:cNvSpPr>
          <p:nvPr/>
        </p:nvSpPr>
        <p:spPr bwMode="auto">
          <a:xfrm>
            <a:off x="4978400" y="4415050"/>
            <a:ext cx="3223959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C:/QA/Python\Appendicies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C:/QA/Python\bak</a:t>
            </a:r>
          </a:p>
        </p:txBody>
      </p:sp>
      <p:sp>
        <p:nvSpPr>
          <p:cNvPr id="10248" name="Text Box 4"/>
          <p:cNvSpPr txBox="1">
            <a:spLocks noChangeArrowheads="1"/>
          </p:cNvSpPr>
          <p:nvPr/>
        </p:nvSpPr>
        <p:spPr bwMode="auto">
          <a:xfrm>
            <a:off x="821712" y="5421479"/>
            <a:ext cx="4156688" cy="1200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gen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dir1 = next(gen, False)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dir2 = next(gen, False)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dir3 = next(gen, False)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6191A-BF77-5445-F47B-94FBCB97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3799F-E7C4-6DA0-FC0C-866468299418}"/>
              </a:ext>
            </a:extLst>
          </p:cNvPr>
          <p:cNvSpPr txBox="1"/>
          <p:nvPr/>
        </p:nvSpPr>
        <p:spPr>
          <a:xfrm>
            <a:off x="5958000" y="2261753"/>
            <a:ext cx="411851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Returns a Generator object. Using the </a:t>
            </a:r>
            <a:r>
              <a:rPr lang="en-GB" dirty="0" err="1"/>
              <a:t>get_dir</a:t>
            </a:r>
            <a:r>
              <a:rPr lang="en-GB" dirty="0"/>
              <a:t> function from an earlier slide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D59EB5E1-D128-ADA3-3669-F4F8909C84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1529" y="2575560"/>
            <a:ext cx="1336470" cy="935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E517FB-58F7-1AEC-D40F-A1B23865EC80}"/>
              </a:ext>
            </a:extLst>
          </p:cNvPr>
          <p:cNvSpPr/>
          <p:nvPr/>
        </p:nvSpPr>
        <p:spPr>
          <a:xfrm>
            <a:off x="1682338" y="2434590"/>
            <a:ext cx="2939192" cy="27257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27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Co-routines and send() method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sz="quarter" idx="4"/>
          </p:nvPr>
        </p:nvSpPr>
        <p:spPr>
          <a:xfrm>
            <a:off x="443922" y="1282220"/>
            <a:ext cx="3138019" cy="4799603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Data can be returned to the generator using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</a:rPr>
              <a:t>send:</a:t>
            </a:r>
          </a:p>
          <a:p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3637252" y="1282220"/>
            <a:ext cx="4728167" cy="5386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import glob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import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os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import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(path):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while True: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pattern =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os.path.join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(path,'*')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path = None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for file in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glob.iglob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(pattern):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if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os.path.isdir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(file):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path</a:t>
            </a:r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= yield file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if path: break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if not path: break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return  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gen =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</a:t>
            </a:r>
          </a:p>
          <a:p>
            <a:pPr>
              <a:spcBef>
                <a:spcPct val="0"/>
              </a:spcBef>
            </a:pP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print(next(gen))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print(next(gen))  </a:t>
            </a:r>
          </a:p>
          <a:p>
            <a:pPr>
              <a:spcBef>
                <a:spcPct val="0"/>
              </a:spcBef>
            </a:pPr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print(</a:t>
            </a:r>
            <a:r>
              <a:rPr lang="en-GB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gen.send</a:t>
            </a:r>
            <a:r>
              <a:rPr lang="en-GB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('C:/</a:t>
            </a:r>
            <a:r>
              <a:rPr lang="en-GB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MinGW</a:t>
            </a:r>
            <a:r>
              <a:rPr lang="en-GB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')</a:t>
            </a:r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print(next(gen))</a:t>
            </a:r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8365680" y="5463239"/>
            <a:ext cx="3603872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C:/QA/Python\AdvancedPython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C:/QA/Python\Appendicies</a:t>
            </a:r>
          </a:p>
          <a:p>
            <a:pPr>
              <a:spcBef>
                <a:spcPct val="0"/>
              </a:spcBef>
            </a:pPr>
            <a:r>
              <a:rPr lang="de-DE" sz="1800" dirty="0">
                <a:latin typeface="Consolas" panose="020B0609020204030204" pitchFamily="49" charset="0"/>
              </a:rPr>
              <a:t>C:/MinGW\bin</a:t>
            </a:r>
          </a:p>
          <a:p>
            <a:pPr>
              <a:spcBef>
                <a:spcPct val="0"/>
              </a:spcBef>
            </a:pPr>
            <a:r>
              <a:rPr lang="de-DE" sz="1800" dirty="0">
                <a:latin typeface="Consolas" panose="020B0609020204030204" pitchFamily="49" charset="0"/>
              </a:rPr>
              <a:t>C:/MinGW\dist</a:t>
            </a:r>
            <a:endParaRPr lang="en-GB" sz="1800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41C14-C12B-0B96-21AF-C3295C9D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D7806-B612-1532-A503-E94A1D45AE5B}"/>
              </a:ext>
            </a:extLst>
          </p:cNvPr>
          <p:cNvSpPr txBox="1"/>
          <p:nvPr/>
        </p:nvSpPr>
        <p:spPr>
          <a:xfrm>
            <a:off x="443661" y="5535224"/>
            <a:ext cx="29192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Both next() and </a:t>
            </a:r>
            <a:r>
              <a:rPr lang="en-GB" dirty="0" err="1"/>
              <a:t>gen.send</a:t>
            </a:r>
            <a:r>
              <a:rPr lang="en-GB" dirty="0"/>
              <a:t>() get the next yielded value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6DBCAD22-4C0C-5689-67FC-A79D282EF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2921" y="5852160"/>
            <a:ext cx="864207" cy="622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D7434B-0EAA-B88A-2C2A-E829AABAA63F}"/>
              </a:ext>
            </a:extLst>
          </p:cNvPr>
          <p:cNvSpPr/>
          <p:nvPr/>
        </p:nvSpPr>
        <p:spPr>
          <a:xfrm>
            <a:off x="4282439" y="5588564"/>
            <a:ext cx="2453641" cy="995116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05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Generator delegation (Python 3.3)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b="1" dirty="0">
                <a:solidFill>
                  <a:schemeClr val="tx1"/>
                </a:solidFill>
              </a:rPr>
              <a:t>Generator delegation allows a large and complex generator to be decomposed into sub-generators.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In the same way as a large and complex function might be split into smaller components.</a:t>
            </a:r>
          </a:p>
          <a:p>
            <a:r>
              <a:rPr lang="en-GB" sz="1800" b="1" dirty="0">
                <a:solidFill>
                  <a:schemeClr val="tx1"/>
                </a:solidFill>
              </a:rPr>
              <a:t>Simplistically: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yield from </a:t>
            </a:r>
            <a:r>
              <a:rPr lang="en-GB" sz="1800" dirty="0" err="1">
                <a:solidFill>
                  <a:schemeClr val="tx1"/>
                </a:solidFill>
              </a:rPr>
              <a:t>iterable</a:t>
            </a:r>
            <a:r>
              <a:rPr lang="en-GB" sz="18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Can be written as:</a:t>
            </a:r>
          </a:p>
          <a:p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C2100-826F-5EAC-8A69-31DC918D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42521" y="3876404"/>
            <a:ext cx="4805925" cy="70788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for file in </a:t>
            </a:r>
            <a:r>
              <a:rPr lang="en-GB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glob.iglob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(pattern):</a:t>
            </a:r>
          </a:p>
          <a:p>
            <a:pPr>
              <a:spcBef>
                <a:spcPct val="0"/>
              </a:spcBef>
            </a:pPr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    yield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 file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42522" y="5498575"/>
            <a:ext cx="4805924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yield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from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glob.iglob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(pattern)</a:t>
            </a:r>
          </a:p>
        </p:txBody>
      </p:sp>
    </p:spTree>
    <p:extLst>
      <p:ext uri="{BB962C8B-B14F-4D97-AF65-F5344CB8AC3E}">
        <p14:creationId xmlns:p14="http://schemas.microsoft.com/office/powerpoint/2010/main" val="222287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By the end of this chapter, learners will be able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 the filter function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and use List, set and dictionary comprehensions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Understand what lazy lists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 generators to create lazy lists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Understand the difference between reference, shallow and deep copying when applied to collections (and other complex types)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398B7-4950-A89E-51AC-B3F048E1B8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7382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Advanced functions - filter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Syntax: 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Returns an iterator for every item where function returns true.</a:t>
            </a:r>
          </a:p>
          <a:p>
            <a:r>
              <a:rPr lang="en-GB" sz="1800" dirty="0">
                <a:solidFill>
                  <a:schemeClr val="tx1"/>
                </a:solidFill>
              </a:rPr>
              <a:t>The function could be named, or a lambda.</a:t>
            </a:r>
          </a:p>
          <a:p>
            <a:r>
              <a:rPr lang="en-GB" sz="1800" dirty="0">
                <a:solidFill>
                  <a:schemeClr val="tx1"/>
                </a:solidFill>
              </a:rPr>
              <a:t>The iterator can be used in a loop.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Or we can construct a list.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788005" y="3545087"/>
            <a:ext cx="7529625" cy="16004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import glob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import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pattern = 'C:/QA/Python/*'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for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fname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in (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fname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126" name="Text Box 10"/>
          <p:cNvSpPr txBox="1">
            <a:spLocks noChangeArrowheads="1"/>
          </p:cNvSpPr>
          <p:nvPr/>
        </p:nvSpPr>
        <p:spPr bwMode="auto">
          <a:xfrm>
            <a:off x="1459335" y="1714850"/>
            <a:ext cx="5462325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D73C7-C9C2-C28F-724E-ADD176BB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9E44919-3FCC-122A-85EA-F1B02A869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405" y="5926135"/>
            <a:ext cx="7529625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list(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3C868-81C0-22DB-7EF7-5CF9C0BBB218}"/>
              </a:ext>
            </a:extLst>
          </p:cNvPr>
          <p:cNvSpPr txBox="1"/>
          <p:nvPr/>
        </p:nvSpPr>
        <p:spPr>
          <a:xfrm>
            <a:off x="8950606" y="4777869"/>
            <a:ext cx="279689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Print a list of directories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89BE5-67E1-12BF-0772-7604C2A4B79F}"/>
              </a:ext>
            </a:extLst>
          </p:cNvPr>
          <p:cNvSpPr txBox="1"/>
          <p:nvPr/>
        </p:nvSpPr>
        <p:spPr>
          <a:xfrm>
            <a:off x="8966513" y="5915415"/>
            <a:ext cx="27968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Get a list of directories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29A0C455-A851-AA1B-33AB-A8593B4907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699" y="4964110"/>
            <a:ext cx="6026863" cy="412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1A0111-8589-59BC-4C14-8149E901BFE7}"/>
              </a:ext>
            </a:extLst>
          </p:cNvPr>
          <p:cNvSpPr/>
          <p:nvPr/>
        </p:nvSpPr>
        <p:spPr>
          <a:xfrm>
            <a:off x="1892091" y="5969000"/>
            <a:ext cx="6131769" cy="299064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D6D232A0-85D1-D75B-5362-D4978E7937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580" y="6120066"/>
            <a:ext cx="881026" cy="14034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BD8E2A-31AB-2D6C-773B-97236FD9C3FB}"/>
              </a:ext>
            </a:extLst>
          </p:cNvPr>
          <p:cNvSpPr/>
          <p:nvPr/>
        </p:nvSpPr>
        <p:spPr>
          <a:xfrm>
            <a:off x="1294887" y="4828091"/>
            <a:ext cx="1600713" cy="2792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24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List comprehensions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GB" sz="1800" b="1" dirty="0">
                <a:solidFill>
                  <a:schemeClr val="tx1"/>
                </a:solidFill>
              </a:rPr>
              <a:t>A list comprehension returns a list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b="1" i="1" dirty="0">
                <a:solidFill>
                  <a:schemeClr val="tx1"/>
                </a:solidFill>
              </a:rPr>
              <a:t>Pythonic</a:t>
            </a:r>
            <a:r>
              <a:rPr lang="en-GB" b="1" dirty="0">
                <a:solidFill>
                  <a:schemeClr val="tx1"/>
                </a:solidFill>
              </a:rPr>
              <a:t> replacement of the built-in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</a:rPr>
              <a:t>filter()</a:t>
            </a:r>
            <a:r>
              <a:rPr lang="en-GB" b="1" dirty="0">
                <a:solidFill>
                  <a:schemeClr val="tx1"/>
                </a:solidFill>
              </a:rPr>
              <a:t> function</a:t>
            </a:r>
          </a:p>
          <a:p>
            <a:pPr>
              <a:spcBef>
                <a:spcPts val="600"/>
              </a:spcBef>
            </a:pPr>
            <a:r>
              <a:rPr lang="en-GB" sz="1800" dirty="0">
                <a:solidFill>
                  <a:schemeClr val="tx1"/>
                </a:solidFill>
              </a:rPr>
              <a:t>It consists of 3 components:</a:t>
            </a:r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An </a:t>
            </a:r>
            <a:r>
              <a:rPr lang="en-GB" b="1" dirty="0">
                <a:solidFill>
                  <a:schemeClr val="accent1"/>
                </a:solidFill>
              </a:rPr>
              <a:t>expression</a:t>
            </a:r>
            <a:r>
              <a:rPr lang="en-GB" dirty="0"/>
              <a:t> which identifies a list item.</a:t>
            </a:r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A </a:t>
            </a:r>
            <a:r>
              <a:rPr lang="en-GB" b="1" dirty="0">
                <a:solidFill>
                  <a:schemeClr val="accent2"/>
                </a:solidFill>
              </a:rPr>
              <a:t>loop</a:t>
            </a:r>
            <a:r>
              <a:rPr lang="en-GB" dirty="0"/>
              <a:t> - typically a </a:t>
            </a:r>
            <a:r>
              <a:rPr lang="en-GB" dirty="0">
                <a:latin typeface="Courier New" panose="02070309020205020404" pitchFamily="49" charset="0"/>
              </a:rPr>
              <a:t>for</a:t>
            </a:r>
            <a:r>
              <a:rPr lang="en-GB" dirty="0"/>
              <a:t> loop.</a:t>
            </a:r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An optional </a:t>
            </a:r>
            <a:r>
              <a:rPr lang="en-GB" b="1" dirty="0">
                <a:solidFill>
                  <a:schemeClr val="accent3"/>
                </a:solidFill>
              </a:rPr>
              <a:t>condition</a:t>
            </a:r>
            <a:r>
              <a:rPr lang="en-GB" dirty="0"/>
              <a:t> to filter items.</a:t>
            </a:r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Example, get a list of file size: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88900" lvl="1" indent="0">
              <a:spcBef>
                <a:spcPts val="600"/>
              </a:spcBef>
              <a:buNone/>
            </a:pPr>
            <a:endParaRPr lang="en-GB" b="1" dirty="0"/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Example, get a list of directories: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9935-A1B2-0373-9FBE-F6C55804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>
                <a:latin typeface="+mn-lt"/>
              </a:rPr>
              <a:pPr/>
              <a:t>4</a:t>
            </a:fld>
            <a:endParaRPr lang="en-GB" dirty="0">
              <a:latin typeface="+mn-lt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259681" y="3677305"/>
            <a:ext cx="8382159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pattern = 'C:/QA/Python/*'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sizes = [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os.path.getsize</a:t>
            </a:r>
            <a:r>
              <a:rPr lang="en-GB" sz="18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GB" sz="18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259681" y="4992312"/>
            <a:ext cx="7762399" cy="36933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dirs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en-US" sz="15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US" sz="15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 in </a:t>
            </a:r>
            <a:r>
              <a:rPr lang="en-US" sz="15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if </a:t>
            </a:r>
            <a:r>
              <a:rPr lang="en-US" sz="15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os.path.isdir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endParaRPr lang="en-GB" sz="15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91C3D16C-793E-0FF1-4ACF-0534D7763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81" y="5519588"/>
            <a:ext cx="3728879" cy="106182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dirs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[]</a:t>
            </a:r>
          </a:p>
          <a:p>
            <a:pPr>
              <a:spcBef>
                <a:spcPct val="0"/>
              </a:spcBef>
            </a:pP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US" sz="15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 in </a:t>
            </a:r>
            <a:r>
              <a:rPr lang="en-US" sz="15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1500" b="1" dirty="0">
                <a:solidFill>
                  <a:schemeClr val="accent1"/>
                </a:solidFill>
                <a:latin typeface="Consolas" panose="020B0609020204030204" pitchFamily="49" charset="0"/>
              </a:rPr>
              <a:t>    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if </a:t>
            </a:r>
            <a:r>
              <a:rPr lang="en-US" sz="15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os.path.isdir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dirs.append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GB" sz="15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8B6D-FEA0-1693-8232-6AB163674672}"/>
              </a:ext>
            </a:extLst>
          </p:cNvPr>
          <p:cNvSpPr txBox="1"/>
          <p:nvPr/>
        </p:nvSpPr>
        <p:spPr>
          <a:xfrm>
            <a:off x="5527041" y="5854959"/>
            <a:ext cx="24485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Equivalent code using standard syntax</a:t>
            </a:r>
          </a:p>
        </p:txBody>
      </p:sp>
      <p:sp>
        <p:nvSpPr>
          <p:cNvPr id="5" name="Line 11">
            <a:extLst>
              <a:ext uri="{FF2B5EF4-FFF2-40B4-BE49-F238E27FC236}">
                <a16:creationId xmlns:a16="http://schemas.microsoft.com/office/drawing/2014/main" id="{B0571FB2-9A83-4413-13A9-002956668B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5457" y="6193724"/>
            <a:ext cx="621584" cy="10273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1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Set and dictionary comprehensions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Python 3 allows comprehensions on sets…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..and lists (of tuples):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… and dictionaries: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173" name="Text Box 7"/>
          <p:cNvSpPr txBox="1">
            <a:spLocks noChangeArrowheads="1"/>
          </p:cNvSpPr>
          <p:nvPr/>
        </p:nvSpPr>
        <p:spPr bwMode="auto">
          <a:xfrm>
            <a:off x="813315" y="2065170"/>
            <a:ext cx="5831326" cy="76944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myset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{'booboo', 'yogi', 'care', '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fozzie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'}</a:t>
            </a: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results = {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do_ftp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(m)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m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myset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6644641" y="2069924"/>
            <a:ext cx="2084225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>
                <a:latin typeface="Consolas" panose="020B0609020204030204" pitchFamily="49" charset="0"/>
              </a:rPr>
              <a:t>ftp to '</a:t>
            </a:r>
            <a:r>
              <a:rPr lang="en-US" sz="1800" dirty="0" err="1">
                <a:latin typeface="Consolas" panose="020B0609020204030204" pitchFamily="49" charset="0"/>
              </a:rPr>
              <a:t>fozzie</a:t>
            </a:r>
            <a:r>
              <a:rPr lang="en-US" sz="1800" dirty="0">
                <a:latin typeface="Consolas" panose="020B0609020204030204" pitchFamily="49" charset="0"/>
              </a:rPr>
              <a:t>'</a:t>
            </a:r>
          </a:p>
          <a:p>
            <a:pPr>
              <a:spcBef>
                <a:spcPct val="0"/>
              </a:spcBef>
            </a:pPr>
            <a:r>
              <a:rPr lang="en-US" sz="1800" dirty="0">
                <a:latin typeface="Consolas" panose="020B0609020204030204" pitchFamily="49" charset="0"/>
              </a:rPr>
              <a:t>ftp to 'yogi'</a:t>
            </a:r>
          </a:p>
          <a:p>
            <a:pPr>
              <a:spcBef>
                <a:spcPct val="0"/>
              </a:spcBef>
            </a:pPr>
            <a:r>
              <a:rPr lang="en-US" sz="1800" dirty="0">
                <a:latin typeface="Consolas" panose="020B0609020204030204" pitchFamily="49" charset="0"/>
              </a:rPr>
              <a:t>ftp to 'booboo'</a:t>
            </a:r>
          </a:p>
          <a:p>
            <a:pPr>
              <a:spcBef>
                <a:spcPct val="0"/>
              </a:spcBef>
            </a:pPr>
            <a:r>
              <a:rPr lang="en-US" sz="1800" dirty="0">
                <a:latin typeface="Consolas" panose="020B0609020204030204" pitchFamily="49" charset="0"/>
              </a:rPr>
              <a:t>ftp to 'care'</a:t>
            </a:r>
            <a:endParaRPr lang="en-GB" sz="1800" dirty="0">
              <a:latin typeface="Consolas" panose="020B0609020204030204" pitchFamily="49" charset="0"/>
            </a:endParaRPr>
          </a:p>
        </p:txBody>
      </p:sp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813314" y="3607605"/>
            <a:ext cx="9722606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pattern = 'C:/*.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py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tsizes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os.path.getsize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176" name="Text Box 11"/>
          <p:cNvSpPr txBox="1">
            <a:spLocks noChangeArrowheads="1"/>
          </p:cNvSpPr>
          <p:nvPr/>
        </p:nvSpPr>
        <p:spPr bwMode="auto">
          <a:xfrm>
            <a:off x="3618642" y="4280468"/>
            <a:ext cx="6917278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latin typeface="Consolas" panose="020B0609020204030204" pitchFamily="49" charset="0"/>
              </a:rPr>
              <a:t>[('C:/first.py', 90), ('C:/think.py', 0), ('C:/try.py', 21)]</a:t>
            </a:r>
          </a:p>
        </p:txBody>
      </p:sp>
      <p:sp>
        <p:nvSpPr>
          <p:cNvPr id="7179" name="Text Box 14"/>
          <p:cNvSpPr txBox="1">
            <a:spLocks noChangeArrowheads="1"/>
          </p:cNvSpPr>
          <p:nvPr/>
        </p:nvSpPr>
        <p:spPr bwMode="auto">
          <a:xfrm>
            <a:off x="4238207" y="5509853"/>
            <a:ext cx="4225074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latin typeface="Consolas" panose="020B0609020204030204" pitchFamily="49" charset="0"/>
              </a:rPr>
              <a:t>{'C:/first.py': 90, 'C:/try.py': 21}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0C25C-8233-369C-5DFC-1EBB5427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3062D89A-005D-F637-09C7-52D7558CE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14" y="5139996"/>
            <a:ext cx="7660126" cy="36933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dsizes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{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fname:size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, size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tsizes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if size &gt; 0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252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600" dirty="0"/>
              <a:t>Lazy lists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/>
              <a:t>Generating lists in memory can be an overhead.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How big is a list?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What about sequences that have no end?</a:t>
            </a:r>
          </a:p>
          <a:p>
            <a:pPr>
              <a:spcAft>
                <a:spcPts val="600"/>
              </a:spcAft>
            </a:pPr>
            <a:r>
              <a:rPr lang="en-GB" b="1" dirty="0"/>
              <a:t>Lazy lists only return a value when it is needed.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One item at a time, as and when required.</a:t>
            </a:r>
          </a:p>
          <a:p>
            <a:pPr>
              <a:spcAft>
                <a:spcPts val="600"/>
              </a:spcAft>
            </a:pPr>
            <a:r>
              <a:rPr lang="en-GB" b="1" dirty="0"/>
              <a:t>Particularly suitable when iterators are used.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An iterator function returns items one at a time.</a:t>
            </a:r>
          </a:p>
          <a:p>
            <a:pPr>
              <a:spcAft>
                <a:spcPts val="600"/>
              </a:spcAft>
            </a:pPr>
            <a:r>
              <a:rPr lang="en-GB" b="1" dirty="0"/>
              <a:t>Many Python 3 functions return iterators, rather than lists.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map(), filter(), range(), reversed(), zip(), and so on.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A277C2-3E11-6803-C2D0-D0463D55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45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Generators – Example 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GB" b="1" dirty="0"/>
              <a:t>Generator functions are a special kind of function that return a lazy iterator. </a:t>
            </a:r>
          </a:p>
          <a:p>
            <a:pPr marL="285750" lvl="2" indent="-285750"/>
            <a:r>
              <a:rPr lang="en-GB" dirty="0"/>
              <a:t>These are objects that you can loop over like a list. </a:t>
            </a:r>
          </a:p>
          <a:p>
            <a:pPr marL="285750" lvl="2" indent="-285750"/>
            <a:r>
              <a:rPr lang="en-GB" dirty="0"/>
              <a:t>Unlike lists, lazy iterators do not store their contents in memory.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b="1" dirty="0"/>
              <a:t>Reading large files</a:t>
            </a:r>
          </a:p>
          <a:p>
            <a:pPr marL="285750" lvl="2" indent="-285750"/>
            <a:r>
              <a:rPr lang="en-GB" dirty="0"/>
              <a:t>Used to read through large files a row at a time where the file would be too big for memory.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1E9C1AFF-2AD1-82F0-DE6C-8E8C017B7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551" y="3678455"/>
            <a:ext cx="5537649" cy="286232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csv_reader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file_handle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for row in 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file_handle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alt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yield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row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with open("large_file.csv", "r") as 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fh_in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count = 0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for _ in 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csv_reader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fh_in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count += 1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f"Row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count is {count}")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6553200" y="6163389"/>
            <a:ext cx="316604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Row count is 64186394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2862CA-A7A7-4CD7-4F98-A398BBA0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8C09A-0DC4-220B-F83E-FCA213CE7A94}"/>
              </a:ext>
            </a:extLst>
          </p:cNvPr>
          <p:cNvSpPr txBox="1"/>
          <p:nvPr/>
        </p:nvSpPr>
        <p:spPr>
          <a:xfrm>
            <a:off x="7605776" y="4231960"/>
            <a:ext cx="254253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Yield one line at a time</a:t>
            </a:r>
          </a:p>
        </p:txBody>
      </p:sp>
      <p:sp>
        <p:nvSpPr>
          <p:cNvPr id="5" name="Line 11">
            <a:extLst>
              <a:ext uri="{FF2B5EF4-FFF2-40B4-BE49-F238E27FC236}">
                <a16:creationId xmlns:a16="http://schemas.microsoft.com/office/drawing/2014/main" id="{37019EC6-0E97-F8FD-15EC-8E1353E1B9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73119" y="4435695"/>
            <a:ext cx="4232656" cy="2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AE6CB7-1C65-D10E-D4C6-C30E01D704A7}"/>
              </a:ext>
            </a:extLst>
          </p:cNvPr>
          <p:cNvSpPr/>
          <p:nvPr/>
        </p:nvSpPr>
        <p:spPr>
          <a:xfrm>
            <a:off x="2043686" y="4285903"/>
            <a:ext cx="1268474" cy="2792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52512-C820-37A2-7784-F58CBCFDECE6}"/>
              </a:ext>
            </a:extLst>
          </p:cNvPr>
          <p:cNvSpPr txBox="1"/>
          <p:nvPr/>
        </p:nvSpPr>
        <p:spPr>
          <a:xfrm>
            <a:off x="7605774" y="5196928"/>
            <a:ext cx="36515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Iterate through Lazy List. We use the underscore variable as not interested in each line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4BC75947-1214-BCF5-284F-FB856080F0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88853" y="5656036"/>
            <a:ext cx="2516921" cy="0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137ACF-A3FB-A4F6-7505-5AF6006BF55C}"/>
              </a:ext>
            </a:extLst>
          </p:cNvPr>
          <p:cNvSpPr/>
          <p:nvPr/>
        </p:nvSpPr>
        <p:spPr>
          <a:xfrm>
            <a:off x="1601473" y="5368471"/>
            <a:ext cx="3448047" cy="575127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64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Generators – Example 2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GB" b="1" dirty="0"/>
              <a:t>Generating an infinite sequence</a:t>
            </a:r>
          </a:p>
          <a:p>
            <a:pPr marL="285750" lvl="2" indent="-285750"/>
            <a:r>
              <a:rPr lang="en-GB" dirty="0"/>
              <a:t>Used to read through large files a row at a time where the file would be too big for memory</a:t>
            </a:r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r>
              <a:rPr lang="en-GB" dirty="0"/>
              <a:t>If this is run, the program will never end and will need to be cancelled by a keyboard interrupt</a:t>
            </a:r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r>
              <a:rPr lang="en-GB" dirty="0"/>
              <a:t>Creating a generator means you can create resources as needed (excellent for data analysis)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1E9C1AFF-2AD1-82F0-DE6C-8E8C017B7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95" y="2366021"/>
            <a:ext cx="3374845" cy="147732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infinite_sequence</a:t>
            </a: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():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num = 0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while True: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yield</a:t>
            </a: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num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num += 1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831397" y="4187260"/>
            <a:ext cx="3842204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for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infinite_sequence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, end=" ")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FE3729BD-6FC7-CCB4-8F91-176F7A3B9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95" y="5177502"/>
            <a:ext cx="3374845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gen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infinite_sequence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print(next(gen))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94EF5-A741-E79F-F52B-F311D955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47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Generators – Example 3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88900" lvl="1" indent="0">
              <a:buNone/>
            </a:pPr>
            <a:r>
              <a:rPr lang="en-GB" b="1" dirty="0"/>
              <a:t>Reading file names:</a:t>
            </a:r>
          </a:p>
          <a:p>
            <a:pPr marL="374650" lvl="1" indent="-285750"/>
            <a:r>
              <a:rPr lang="en-GB" dirty="0"/>
              <a:t>A lazy list item is returned at the </a:t>
            </a:r>
            <a:r>
              <a:rPr lang="en-GB" dirty="0">
                <a:latin typeface="Courier New" panose="02070309020205020404" pitchFamily="49" charset="0"/>
              </a:rPr>
              <a:t>yield</a:t>
            </a:r>
            <a:r>
              <a:rPr lang="en-GB" dirty="0"/>
              <a:t>  statement.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285750" lvl="1" indent="-285750"/>
            <a:r>
              <a:rPr lang="en-GB" sz="1800" dirty="0"/>
              <a:t>Generators can often replace list comprehensions.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Can be used anywhere an iterator is expected.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910417" y="2397584"/>
            <a:ext cx="5978525" cy="14747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pattern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os.path.join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(path, '*')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for file in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(pattern):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(file):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yield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file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910417" y="4574769"/>
            <a:ext cx="5951538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for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935816" y="5566886"/>
            <a:ext cx="5953125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list(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B43B6-3197-B15C-6A1B-ABE81B8C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BD1A5-9F61-F24A-B902-E87F0BF6231E}"/>
              </a:ext>
            </a:extLst>
          </p:cNvPr>
          <p:cNvSpPr txBox="1"/>
          <p:nvPr/>
        </p:nvSpPr>
        <p:spPr>
          <a:xfrm>
            <a:off x="7514334" y="4857287"/>
            <a:ext cx="2700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Print a list of directories 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D9BD315C-2A9A-13CF-1B65-835F72C868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9078" y="5055039"/>
            <a:ext cx="4715255" cy="1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6AEE64-742B-05B0-9E27-CCB98AA3D1A5}"/>
              </a:ext>
            </a:extLst>
          </p:cNvPr>
          <p:cNvSpPr/>
          <p:nvPr/>
        </p:nvSpPr>
        <p:spPr>
          <a:xfrm>
            <a:off x="1474726" y="4902321"/>
            <a:ext cx="1268474" cy="2792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81B25-01E2-3660-BFF2-3FEC6E94DCC5}"/>
              </a:ext>
            </a:extLst>
          </p:cNvPr>
          <p:cNvSpPr txBox="1"/>
          <p:nvPr/>
        </p:nvSpPr>
        <p:spPr>
          <a:xfrm>
            <a:off x="7514334" y="5566886"/>
            <a:ext cx="2700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Get a list of directories 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02CFF4BA-F374-6683-E6A4-BAC521BF06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0480" y="5761502"/>
            <a:ext cx="1883854" cy="2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66D764-8CCE-1422-E673-33DD6EEC0732}"/>
              </a:ext>
            </a:extLst>
          </p:cNvPr>
          <p:cNvSpPr/>
          <p:nvPr/>
        </p:nvSpPr>
        <p:spPr>
          <a:xfrm>
            <a:off x="1837693" y="5606617"/>
            <a:ext cx="3745227" cy="286966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50544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5d0ff9-ddc4-429e-a7d9-b8b8a70810cc" xsi:nil="true"/>
    <lcf76f155ced4ddcb4097134ff3c332f xmlns="c319d61d-2005-46c1-b745-2d154ed3822a">
      <Terms xmlns="http://schemas.microsoft.com/office/infopath/2007/PartnerControls"/>
    </lcf76f155ced4ddcb4097134ff3c332f>
    <ItemType xmlns="c319d61d-2005-46c1-b745-2d154ed3822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BAD9D95F28D4EB8D45E8498D5AAA1" ma:contentTypeVersion="15" ma:contentTypeDescription="Create a new document." ma:contentTypeScope="" ma:versionID="dd342008104879ec76703fa921339524">
  <xsd:schema xmlns:xsd="http://www.w3.org/2001/XMLSchema" xmlns:xs="http://www.w3.org/2001/XMLSchema" xmlns:p="http://schemas.microsoft.com/office/2006/metadata/properties" xmlns:ns2="c319d61d-2005-46c1-b745-2d154ed3822a" xmlns:ns3="1b5d0ff9-ddc4-429e-a7d9-b8b8a70810cc" targetNamespace="http://schemas.microsoft.com/office/2006/metadata/properties" ma:root="true" ma:fieldsID="4ff0c33e32c6cbd974369c54ac636b28" ns2:_="" ns3:_="">
    <xsd:import namespace="c319d61d-2005-46c1-b745-2d154ed3822a"/>
    <xsd:import namespace="1b5d0ff9-ddc4-429e-a7d9-b8b8a7081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ItemType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9d61d-2005-46c1-b745-2d154ed38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ItemType" ma:index="15" nillable="true" ma:displayName="ItemType" ma:description="Choose item type" ma:format="Dropdown" ma:internalName="ItemType">
      <xsd:simpleType>
        <xsd:restriction base="dms:Choice">
          <xsd:enumeration value="Logo"/>
          <xsd:enumeration value="Choice 2"/>
          <xsd:enumeration value="Choice 3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d0ff9-ddc4-429e-a7d9-b8b8a70810cc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4874b9e-ab9b-4956-b4e5-6ad56a549818}" ma:internalName="TaxCatchAll" ma:showField="CatchAllData" ma:web="1b5d0ff9-ddc4-429e-a7d9-b8b8a70810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  <ds:schemaRef ds:uri="ae7a5ef5-f60e-4918-a47e-25aad02606cf"/>
    <ds:schemaRef ds:uri="35c74202-6262-43ee-80e5-eb97de261190"/>
    <ds:schemaRef ds:uri="1b5d0ff9-ddc4-429e-a7d9-b8b8a70810cc"/>
    <ds:schemaRef ds:uri="c319d61d-2005-46c1-b745-2d154ed3822a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328C4D-C84C-4E1C-A543-F58A44A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19d61d-2005-46c1-b745-2d154ed3822a"/>
    <ds:schemaRef ds:uri="1b5d0ff9-ddc4-429e-a7d9-b8b8a7081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20041</TotalTime>
  <Words>4263</Words>
  <Application>Microsoft Office PowerPoint</Application>
  <PresentationFormat>Widescreen</PresentationFormat>
  <Paragraphs>448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19</vt:i4>
      </vt:variant>
    </vt:vector>
  </HeadingPairs>
  <TitlesOfParts>
    <vt:vector size="45" baseType="lpstr">
      <vt:lpstr>Montserrat</vt:lpstr>
      <vt:lpstr>Courier New</vt:lpstr>
      <vt:lpstr>Montserrat Black</vt:lpstr>
      <vt:lpstr>Consolas</vt:lpstr>
      <vt:lpstr>Figtree Light</vt:lpstr>
      <vt:lpstr>Arial</vt:lpstr>
      <vt:lpstr>Aptos</vt:lpstr>
      <vt:lpstr>Figtree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Module 9 - Advanced collections</vt:lpstr>
      <vt:lpstr>PowerPoint Presentation</vt:lpstr>
      <vt:lpstr>Advanced functions - filter</vt:lpstr>
      <vt:lpstr>List comprehensions</vt:lpstr>
      <vt:lpstr>Set and dictionary comprehensions</vt:lpstr>
      <vt:lpstr>Lazy lists</vt:lpstr>
      <vt:lpstr>Generators – Example 1</vt:lpstr>
      <vt:lpstr>Generators – Example 2</vt:lpstr>
      <vt:lpstr>Generators – Example 3</vt:lpstr>
      <vt:lpstr>List comprehensions as generators</vt:lpstr>
      <vt:lpstr>Copying collections - problem</vt:lpstr>
      <vt:lpstr>Copying collections - slice solution?</vt:lpstr>
      <vt:lpstr>Copying collections - deepcopy solution</vt:lpstr>
      <vt:lpstr>Review Questions</vt:lpstr>
      <vt:lpstr>Review Questions</vt:lpstr>
      <vt:lpstr>Summary</vt:lpstr>
      <vt:lpstr>Generator objects and next</vt:lpstr>
      <vt:lpstr>Co-routines and send() method</vt:lpstr>
      <vt:lpstr>Generator delegation (Python 3.3)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Cameron, Donald</cp:lastModifiedBy>
  <cp:revision>46</cp:revision>
  <dcterms:created xsi:type="dcterms:W3CDTF">2024-06-24T11:44:08Z</dcterms:created>
  <dcterms:modified xsi:type="dcterms:W3CDTF">2025-11-18T17:06:53Z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